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6"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Open Sans" panose="020B0604020202020204" charset="0"/>
      <p:regular r:id="rId28"/>
      <p:bold r:id="rId29"/>
      <p:italic r:id="rId30"/>
      <p:boldItalic r:id="rId31"/>
    </p:embeddedFont>
    <p:embeddedFont>
      <p:font typeface="Montserra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4419" autoAdjust="0"/>
  </p:normalViewPr>
  <p:slideViewPr>
    <p:cSldViewPr snapToGrid="0">
      <p:cViewPr varScale="1">
        <p:scale>
          <a:sx n="128" d="100"/>
          <a:sy n="128" d="100"/>
        </p:scale>
        <p:origin x="1002"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dirty="0"/>
              <a:t>Index là một khóa quan trọng đối với CSDL đặc biệt là cơ sở dữ liệu lớn.</a:t>
            </a:r>
            <a:endParaRPr dirty="0"/>
          </a:p>
          <a:p>
            <a:pPr marL="457200" lvl="0" indent="-317500" algn="l" rtl="0">
              <a:spcBef>
                <a:spcPts val="0"/>
              </a:spcBef>
              <a:spcAft>
                <a:spcPts val="0"/>
              </a:spcAft>
              <a:buSzPts val="1400"/>
              <a:buChar char="-"/>
            </a:pPr>
            <a:r>
              <a:rPr lang="vi" dirty="0"/>
              <a:t>Index được thiết lập từ một hoặc nhiều cột dữ liệu của bảng dữ liệu. </a:t>
            </a:r>
            <a:endParaRPr dirty="0"/>
          </a:p>
          <a:p>
            <a:pPr marL="457200" lvl="0" indent="-317500" algn="l" rtl="0">
              <a:spcBef>
                <a:spcPts val="0"/>
              </a:spcBef>
              <a:spcAft>
                <a:spcPts val="0"/>
              </a:spcAft>
              <a:buSzPts val="1400"/>
              <a:buChar char="-"/>
            </a:pPr>
            <a:r>
              <a:rPr lang="vi" dirty="0"/>
              <a:t>các giá trị của khóa Index sẽ được sắp xếp và lưu trữ theo một danh sách (bảng khác). </a:t>
            </a:r>
            <a:endParaRPr dirty="0"/>
          </a:p>
          <a:p>
            <a:pPr marL="457200" lvl="0" indent="-317500" algn="l" rtl="0">
              <a:spcBef>
                <a:spcPts val="0"/>
              </a:spcBef>
              <a:spcAft>
                <a:spcPts val="0"/>
              </a:spcAft>
              <a:buSzPts val="1400"/>
              <a:buChar char="-"/>
            </a:pPr>
            <a:r>
              <a:rPr lang="vi" dirty="0"/>
              <a:t>Mỗi giá trị trong khóa Index là duy nhất trong danh sách, mỗi giá trị khóa Index sẽ liên kết đến giá trị trong bảng dữ liệu (liên kết dạng con trỏ). </a:t>
            </a:r>
            <a:endParaRPr dirty="0"/>
          </a:p>
          <a:p>
            <a:pPr marL="457200" lvl="0" indent="-317500" algn="l" rtl="0">
              <a:spcBef>
                <a:spcPts val="0"/>
              </a:spcBef>
              <a:spcAft>
                <a:spcPts val="0"/>
              </a:spcAft>
              <a:buSzPts val="1400"/>
              <a:buChar char="-"/>
            </a:pPr>
            <a:r>
              <a:rPr lang="vi" dirty="0"/>
              <a:t>Việc lưu trữ dữ liệu của bảng có khóa Index được thực hiện theo cấu trúc cấy B-Tree nhằm tăng tốc độ truy xuất dữ </a:t>
            </a:r>
            <a:r>
              <a:rPr lang="vi" dirty="0" smtClean="0"/>
              <a:t>liệu</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8936852d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8936852d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cap="none" dirty="0" smtClean="0">
                <a:solidFill>
                  <a:srgbClr val="000000"/>
                </a:solidFill>
                <a:effectLst/>
                <a:latin typeface="Arial"/>
                <a:ea typeface="Arial"/>
                <a:cs typeface="Arial"/>
                <a:sym typeface="Arial"/>
              </a:rPr>
              <a:t>Non-clustered index là một loại index lưu trữ thông tin về cột khóa và một danh sách các định vị bản ghi trong bảng. Non-clustered index không sắp xếp dữ liệu trên bảng. Một bảng có thể có nhiều non-clustered index. Việc sử dụng non-clustered index giúp tăng tốc độ truy xuất dữ liệu cho các truy vấn phức tạp.</a:t>
            </a:r>
          </a:p>
          <a:p>
            <a:r>
              <a:rPr lang="vi-VN" sz="1100" b="0" i="0" u="none" strike="noStrike" cap="none" dirty="0" smtClean="0">
                <a:solidFill>
                  <a:srgbClr val="000000"/>
                </a:solidFill>
                <a:effectLst/>
                <a:latin typeface="Arial"/>
                <a:ea typeface="Arial"/>
                <a:cs typeface="Arial"/>
                <a:sym typeface="Arial"/>
              </a:rPr>
              <a:t>Tóm lại, clustered index và non-clustered index đều giúp tăng tốc độ truy xuất dữ liệu. Tuy nhiên, clustered index sắp xếp dữ liệu trên bảng theo cột khóa chính và chỉ có thể có một trên mỗi bảng, trong khi non-clustered index không sắp xếp dữ liệu trên bảng và có thể có nhiều trên mỗi bảng.</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0779923f1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0779923f1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0779923f1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0779923f1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825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895c53d30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895c53d30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779923f1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0779923f1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vi" sz="1200">
                <a:solidFill>
                  <a:srgbClr val="202124"/>
                </a:solidFill>
                <a:highlight>
                  <a:srgbClr val="F8F9FA"/>
                </a:highlight>
              </a:rPr>
              <a:t>Thông thường có ba loại máy chủ trong cấu trúc liên kết sao chép:</a:t>
            </a:r>
            <a:endParaRPr sz="1200">
              <a:solidFill>
                <a:srgbClr val="202124"/>
              </a:solidFill>
              <a:highlight>
                <a:srgbClr val="F8F9FA"/>
              </a:highlight>
            </a:endParaRPr>
          </a:p>
          <a:p>
            <a:pPr marL="0" marR="38100" lvl="0" indent="0" algn="l" rtl="0">
              <a:lnSpc>
                <a:spcPct val="128571"/>
              </a:lnSpc>
              <a:spcBef>
                <a:spcPts val="0"/>
              </a:spcBef>
              <a:spcAft>
                <a:spcPts val="0"/>
              </a:spcAft>
              <a:buNone/>
            </a:pPr>
            <a:r>
              <a:rPr lang="vi" sz="1200">
                <a:solidFill>
                  <a:srgbClr val="202124"/>
                </a:solidFill>
                <a:highlight>
                  <a:srgbClr val="F8F9FA"/>
                </a:highlight>
              </a:rPr>
              <a:t>■ Publisher: chứa dữ liệu nguồn.</a:t>
            </a:r>
            <a:endParaRPr sz="1200">
              <a:solidFill>
                <a:srgbClr val="202124"/>
              </a:solidFill>
              <a:highlight>
                <a:srgbClr val="F8F9FA"/>
              </a:highlight>
            </a:endParaRPr>
          </a:p>
          <a:p>
            <a:pPr marL="0" marR="38100" lvl="0" indent="0" algn="l" rtl="0">
              <a:lnSpc>
                <a:spcPct val="128571"/>
              </a:lnSpc>
              <a:spcBef>
                <a:spcPts val="0"/>
              </a:spcBef>
              <a:spcAft>
                <a:spcPts val="0"/>
              </a:spcAft>
              <a:buNone/>
            </a:pPr>
            <a:r>
              <a:rPr lang="vi" sz="1200">
                <a:solidFill>
                  <a:srgbClr val="202124"/>
                </a:solidFill>
                <a:highlight>
                  <a:srgbClr val="F8F9FA"/>
                </a:highlight>
              </a:rPr>
              <a:t>■ distributor: Máy chủ cơ sở dữ liệu lưu trữ các thay đổi. Thông tin này được lưu trữ trong cơ sở dữ liệu</a:t>
            </a:r>
            <a:endParaRPr sz="1200">
              <a:solidFill>
                <a:srgbClr val="202124"/>
              </a:solidFill>
              <a:highlight>
                <a:srgbClr val="F8F9FA"/>
              </a:highlight>
            </a:endParaRPr>
          </a:p>
          <a:p>
            <a:pPr marL="0" marR="38100" lvl="0" indent="0" algn="l" rtl="0">
              <a:lnSpc>
                <a:spcPct val="128571"/>
              </a:lnSpc>
              <a:spcBef>
                <a:spcPts val="0"/>
              </a:spcBef>
              <a:spcAft>
                <a:spcPts val="0"/>
              </a:spcAft>
              <a:buNone/>
            </a:pPr>
            <a:r>
              <a:rPr lang="vi" sz="1200">
                <a:solidFill>
                  <a:srgbClr val="202124"/>
                </a:solidFill>
                <a:highlight>
                  <a:srgbClr val="F8F9FA"/>
                </a:highlight>
              </a:rPr>
              <a:t>được gọi là cơ sở dữ liệu phân phối.</a:t>
            </a:r>
            <a:endParaRPr sz="1200">
              <a:solidFill>
                <a:srgbClr val="202124"/>
              </a:solidFill>
              <a:highlight>
                <a:srgbClr val="F8F9FA"/>
              </a:highlight>
            </a:endParaRPr>
          </a:p>
          <a:p>
            <a:pPr marL="0" marR="38100" lvl="0" indent="0" algn="l" rtl="0">
              <a:lnSpc>
                <a:spcPct val="128571"/>
              </a:lnSpc>
              <a:spcBef>
                <a:spcPts val="0"/>
              </a:spcBef>
              <a:spcAft>
                <a:spcPts val="0"/>
              </a:spcAft>
              <a:buNone/>
            </a:pPr>
            <a:r>
              <a:rPr lang="vi" sz="1200">
                <a:solidFill>
                  <a:srgbClr val="202124"/>
                </a:solidFill>
                <a:highlight>
                  <a:srgbClr val="F8F9FA"/>
                </a:highlight>
              </a:rPr>
              <a:t>■ Subscriber: Máy chủ cơ sở dữ liệu nơi dữ liệu và các đối tượng cơ sở dữ liệu được sao chép.</a:t>
            </a:r>
            <a:endParaRPr sz="1200">
              <a:solidFill>
                <a:srgbClr val="202124"/>
              </a:solidFill>
              <a:highlight>
                <a:srgbClr val="F8F9FA"/>
              </a:highlight>
            </a:endParaRPr>
          </a:p>
          <a:p>
            <a:pPr marL="0" marR="38100" lvl="0" indent="0" algn="l" rtl="0">
              <a:lnSpc>
                <a:spcPct val="128571"/>
              </a:lnSpc>
              <a:spcBef>
                <a:spcPts val="0"/>
              </a:spcBef>
              <a:spcAft>
                <a:spcPts val="0"/>
              </a:spcAft>
              <a:buClr>
                <a:schemeClr val="dk1"/>
              </a:buClr>
              <a:buSzPts val="1100"/>
              <a:buFont typeface="Arial"/>
              <a:buNone/>
            </a:pPr>
            <a:endParaRPr sz="1200">
              <a:solidFill>
                <a:srgbClr val="202124"/>
              </a:solidFill>
              <a:highlight>
                <a:srgbClr val="F8F9FA"/>
              </a:highlight>
            </a:endParaRPr>
          </a:p>
          <a:p>
            <a:pPr marL="0" lvl="0" indent="0" algn="l" rtl="0">
              <a:spcBef>
                <a:spcPts val="0"/>
              </a:spcBef>
              <a:spcAft>
                <a:spcPts val="0"/>
              </a:spcAft>
              <a:buNone/>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95c53d30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95c53d30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Article</a:t>
            </a:r>
            <a:r>
              <a:rPr lang="en-US" baseline="0" dirty="0" smtClean="0"/>
              <a:t> </a:t>
            </a:r>
            <a:r>
              <a:rPr lang="vi-VN" sz="1100" b="0" i="0" u="none" strike="noStrike" cap="none" dirty="0" smtClean="0">
                <a:solidFill>
                  <a:srgbClr val="000000"/>
                </a:solidFill>
                <a:effectLst/>
                <a:latin typeface="Arial"/>
                <a:ea typeface="Arial"/>
                <a:cs typeface="Arial"/>
                <a:sym typeface="Arial"/>
              </a:rPr>
              <a:t>là các đơn vị cơ bản cần được nhân rộng, chẳng hạn như table, stored procedure, function và view. Articles có thể được scale theo chiều dọc hoặc chiều ngang bằng cách sử dụng các bộ lọc (filter). Có thể tạo nhiều articles cho cùng một đối tượng.</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cs typeface="Arial"/>
                <a:sym typeface="Arial"/>
              </a:rPr>
              <a:t>Publication </a:t>
            </a:r>
            <a:r>
              <a:rPr lang="vi-VN" sz="1100" b="0" i="0" u="none" strike="noStrike" cap="none" dirty="0" smtClean="0">
                <a:solidFill>
                  <a:srgbClr val="000000"/>
                </a:solidFill>
                <a:effectLst/>
                <a:latin typeface="Arial"/>
                <a:ea typeface="Arial"/>
                <a:cs typeface="Arial"/>
                <a:sym typeface="Arial"/>
              </a:rPr>
              <a:t>là một tập hợp logic của các articles. Đây là tập thực thể cuối cùng từ cơ sở dữ liệu được chỉ định để nhân rộng</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895c53d3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895c53d3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(Transactional Replication) là nhân rộng tự động khi dữ liệu được phân phối từ cơ sở dữ liệu chính sang bản sao cơ sở dữ liệu trong thời gian thực (hoặc gần thời gian thực).</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Transactional</a:t>
            </a:r>
            <a:r>
              <a:rPr lang="en-US" sz="1100" b="0" i="0" u="none" strike="noStrike" cap="none" baseline="0" dirty="0" smtClean="0">
                <a:solidFill>
                  <a:srgbClr val="000000"/>
                </a:solidFill>
                <a:effectLst/>
                <a:latin typeface="Arial"/>
                <a:ea typeface="Arial"/>
                <a:cs typeface="Arial"/>
                <a:sym typeface="Arial"/>
              </a:rPr>
              <a:t> replication </a:t>
            </a:r>
            <a:r>
              <a:rPr lang="vi-VN" sz="1100" b="0" i="0" u="none" strike="noStrike" cap="none" dirty="0" smtClean="0">
                <a:solidFill>
                  <a:srgbClr val="000000"/>
                </a:solidFill>
                <a:effectLst/>
                <a:latin typeface="Arial"/>
                <a:ea typeface="Arial"/>
                <a:cs typeface="Arial"/>
                <a:sym typeface="Arial"/>
              </a:rPr>
              <a:t>phức tạp hơn </a:t>
            </a:r>
            <a:r>
              <a:rPr lang="en-US" sz="1100" b="0" i="0" u="none" strike="noStrike" cap="none" dirty="0" smtClean="0">
                <a:solidFill>
                  <a:srgbClr val="000000"/>
                </a:solidFill>
                <a:effectLst/>
                <a:latin typeface="Arial"/>
                <a:ea typeface="Arial"/>
                <a:cs typeface="Arial"/>
                <a:sym typeface="Arial"/>
              </a:rPr>
              <a:t>snapshot replication</a:t>
            </a:r>
            <a:r>
              <a:rPr lang="vi-VN" sz="1100" b="0" i="0" u="none" strike="noStrike" cap="none" dirty="0" smtClean="0">
                <a:solidFill>
                  <a:srgbClr val="000000"/>
                </a:solidFill>
                <a:effectLst/>
                <a:latin typeface="Arial"/>
                <a:ea typeface="Arial"/>
                <a:cs typeface="Arial"/>
                <a:sym typeface="Arial"/>
              </a:rPr>
              <a:t>. Không chỉ trạng thái cuối cùng của cơ sở dữ liệu được sao chép, tất cả các giao dịch đã thực hiện cũng được sao chép, giúp bạn có thể theo dõi toàn bộ lịch sử giao dịch trên bản sao cơ sở dữ liệu.</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Khi bắt đầu quá trình , một </a:t>
            </a:r>
            <a:r>
              <a:rPr lang="en-US" sz="1100" b="0" i="0" u="none" strike="noStrike" cap="none" dirty="0" smtClean="0">
                <a:solidFill>
                  <a:srgbClr val="000000"/>
                </a:solidFill>
                <a:effectLst/>
                <a:latin typeface="Arial"/>
                <a:ea typeface="Arial"/>
                <a:cs typeface="Arial"/>
                <a:sym typeface="Arial"/>
              </a:rPr>
              <a:t>snapshot</a:t>
            </a:r>
            <a:r>
              <a:rPr lang="vi-VN" sz="1100" b="0" i="0" u="none" strike="noStrike" cap="none" dirty="0" smtClean="0">
                <a:solidFill>
                  <a:srgbClr val="000000"/>
                </a:solidFill>
                <a:effectLst/>
                <a:latin typeface="Arial"/>
                <a:ea typeface="Arial"/>
                <a:cs typeface="Arial"/>
                <a:sym typeface="Arial"/>
              </a:rPr>
              <a:t> được áp dụng cho </a:t>
            </a:r>
            <a:r>
              <a:rPr lang="en-US" sz="1100" b="0" i="0" u="none" strike="noStrike" cap="none" dirty="0" smtClean="0">
                <a:solidFill>
                  <a:srgbClr val="000000"/>
                </a:solidFill>
                <a:effectLst/>
                <a:latin typeface="Arial"/>
                <a:ea typeface="Arial"/>
                <a:cs typeface="Arial"/>
                <a:sym typeface="Arial"/>
              </a:rPr>
              <a:t>subscriber </a:t>
            </a:r>
            <a:r>
              <a:rPr lang="vi-VN" sz="1100" b="0" i="0" u="none" strike="noStrike" cap="none" dirty="0" smtClean="0">
                <a:solidFill>
                  <a:srgbClr val="000000"/>
                </a:solidFill>
                <a:effectLst/>
                <a:latin typeface="Arial"/>
                <a:ea typeface="Arial"/>
                <a:cs typeface="Arial"/>
                <a:sym typeface="Arial"/>
              </a:rPr>
              <a:t>và sau đó dữ liệu liên tục được chuyển từ cơ sở dữ liệu chính sang bản sao cơ sở dữ liệu sau khi được thay đổi.</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895c53d30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895c53d3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(Snapshot Replication) được sử dụng để nhân rộng dữ liệu chính xác như khi nó xuất hiện tại thời điểm tạo ảnh chụp nhanh cơ sở dữ liệu.</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Kiểu nhân rộng này có thể được sử dụng khi dữ liệu được thay đổi không thường xuyên; khi không cần thiết phải có một bản sao cơ sở dữ liệu cũ hơn một cơ sở dữ liệu chính; hoặc một lượng lớn các thay đổi được thực hiện trong một khoảng thời gian ngắn.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0779923f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0779923f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1625" algn="l" rtl="0">
              <a:lnSpc>
                <a:spcPct val="115000"/>
              </a:lnSpc>
              <a:spcBef>
                <a:spcPts val="700"/>
              </a:spcBef>
              <a:spcAft>
                <a:spcPts val="0"/>
              </a:spcAft>
              <a:buClr>
                <a:srgbClr val="1B1B1B"/>
              </a:buClr>
              <a:buSzPts val="1150"/>
              <a:buFont typeface="Open Sans"/>
              <a:buChar char="●"/>
            </a:pPr>
            <a:r>
              <a:rPr lang="vi" sz="1150" dirty="0">
                <a:solidFill>
                  <a:srgbClr val="FF0000"/>
                </a:solidFill>
                <a:highlight>
                  <a:srgbClr val="FFFFFF"/>
                </a:highlight>
                <a:latin typeface="Open Sans"/>
                <a:ea typeface="Open Sans"/>
                <a:cs typeface="Open Sans"/>
                <a:sym typeface="Open Sans"/>
              </a:rPr>
              <a:t>SQL OS: Nó nằm giữa máy chủ ( Windows OS) và SQL Server. Tất cả các thực thi trên cơ sở dữ liệu được quản lí bởi SQL OS. SQL OS cung cấp dịch vụ hệ điều hành khác nhau, chẳng hạn như các giao dịch quản lí bộ nhớ với vùng đệm, bộ đệm log, phát hiện deadlock bằng các sử dụng cấu trúc chặn và khóa.</a:t>
            </a:r>
            <a:endParaRPr sz="1150" dirty="0">
              <a:solidFill>
                <a:srgbClr val="FF0000"/>
              </a:solidFill>
              <a:highlight>
                <a:srgbClr val="FFFFFF"/>
              </a:highlight>
              <a:latin typeface="Open Sans"/>
              <a:ea typeface="Open Sans"/>
              <a:cs typeface="Open Sans"/>
              <a:sym typeface="Open Sans"/>
            </a:endParaRPr>
          </a:p>
          <a:p>
            <a:pPr marL="457200" lvl="0" indent="0" algn="l" rtl="0">
              <a:spcBef>
                <a:spcPts val="700"/>
              </a:spcBef>
              <a:spcAft>
                <a:spcPts val="0"/>
              </a:spcAft>
              <a:buNone/>
            </a:pPr>
            <a:endParaRPr b="1" dirty="0">
              <a:solidFill>
                <a:srgbClr val="FF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895c53d30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895c53d3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(Merge Replication) là một loại nhân rộng hai chiều thường được sử dụng trong môi trường máy chủ-máy khách để đồng bộ hóa dữ liệu giữa các máy chủ cơ sở dữ liệu khi chúng không thể được kết nối liên tục.</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Khi kết nối mạng được thiết lập giữa cả hai máy chủ cơ sở dữ liệu, các agent </a:t>
            </a:r>
            <a:r>
              <a:rPr lang="en-US" sz="1100" b="0" i="0" u="none" strike="noStrike" cap="none" dirty="0" smtClean="0">
                <a:solidFill>
                  <a:srgbClr val="000000"/>
                </a:solidFill>
                <a:effectLst/>
                <a:latin typeface="Arial"/>
                <a:ea typeface="Arial"/>
                <a:cs typeface="Arial"/>
                <a:sym typeface="Arial"/>
              </a:rPr>
              <a:t>merger</a:t>
            </a:r>
            <a:r>
              <a:rPr lang="en-US" sz="1100" b="0" i="0" u="none" strike="noStrike" cap="none" baseline="0" dirty="0" smtClean="0">
                <a:solidFill>
                  <a:srgbClr val="000000"/>
                </a:solidFill>
                <a:effectLst/>
                <a:latin typeface="Arial"/>
                <a:ea typeface="Arial"/>
                <a:cs typeface="Arial"/>
                <a:sym typeface="Arial"/>
              </a:rPr>
              <a:t> replication </a:t>
            </a:r>
            <a:r>
              <a:rPr lang="vi-VN" sz="1100" b="0" i="0" u="none" strike="noStrike" cap="none" dirty="0" smtClean="0">
                <a:solidFill>
                  <a:srgbClr val="000000"/>
                </a:solidFill>
                <a:effectLst/>
                <a:latin typeface="Arial"/>
                <a:ea typeface="Arial"/>
                <a:cs typeface="Arial"/>
                <a:sym typeface="Arial"/>
              </a:rPr>
              <a:t> sẽ phát hiện những thay đổi được thực hiện trên cả hai cơ sở dữ liệu và sửa đổi cơ sở dữ liệu để đồng bộ hóa và cập nhật trạng thái của chúng.</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Merger</a:t>
            </a:r>
            <a:r>
              <a:rPr lang="en-US" sz="1100" b="0" i="0" u="none" strike="noStrike" cap="none" baseline="0" dirty="0" smtClean="0">
                <a:solidFill>
                  <a:srgbClr val="000000"/>
                </a:solidFill>
                <a:effectLst/>
                <a:latin typeface="Arial"/>
                <a:ea typeface="Arial"/>
                <a:cs typeface="Arial"/>
                <a:sym typeface="Arial"/>
              </a:rPr>
              <a:t> </a:t>
            </a:r>
            <a:r>
              <a:rPr lang="vi-VN" sz="1100" b="0" i="0" u="none" strike="noStrike" cap="none" dirty="0" smtClean="0">
                <a:solidFill>
                  <a:srgbClr val="000000"/>
                </a:solidFill>
                <a:effectLst/>
                <a:latin typeface="Arial"/>
                <a:ea typeface="Arial"/>
                <a:cs typeface="Arial"/>
                <a:sym typeface="Arial"/>
              </a:rPr>
              <a:t>tương tự như </a:t>
            </a:r>
            <a:r>
              <a:rPr lang="en-US" sz="1100" b="0" i="0" u="none" strike="noStrike" cap="none" dirty="0" smtClean="0">
                <a:solidFill>
                  <a:srgbClr val="000000"/>
                </a:solidFill>
                <a:effectLst/>
                <a:latin typeface="Arial"/>
                <a:ea typeface="Arial"/>
                <a:cs typeface="Arial"/>
                <a:sym typeface="Arial"/>
              </a:rPr>
              <a:t>transactional</a:t>
            </a:r>
            <a:r>
              <a:rPr lang="en-US" sz="1100" b="0" i="0" u="none" strike="noStrike" cap="none" baseline="0" dirty="0" smtClean="0">
                <a:solidFill>
                  <a:srgbClr val="000000"/>
                </a:solidFill>
                <a:effectLst/>
                <a:latin typeface="Arial"/>
                <a:ea typeface="Arial"/>
                <a:cs typeface="Arial"/>
                <a:sym typeface="Arial"/>
              </a:rPr>
              <a:t> </a:t>
            </a:r>
            <a:r>
              <a:rPr lang="vi-VN" sz="1100" b="0" i="0" u="none" strike="noStrike" cap="none" dirty="0" smtClean="0">
                <a:solidFill>
                  <a:srgbClr val="000000"/>
                </a:solidFill>
                <a:effectLst/>
                <a:latin typeface="Arial"/>
                <a:ea typeface="Arial"/>
                <a:cs typeface="Arial"/>
                <a:sym typeface="Arial"/>
              </a:rPr>
              <a:t>, nhưng dữ liệu được sao chép từ </a:t>
            </a:r>
            <a:r>
              <a:rPr lang="en-US" sz="1100" b="0" i="0" u="none" strike="noStrike" cap="none" dirty="0" smtClean="0">
                <a:solidFill>
                  <a:srgbClr val="000000"/>
                </a:solidFill>
                <a:effectLst/>
                <a:latin typeface="Arial"/>
                <a:ea typeface="Arial"/>
                <a:cs typeface="Arial"/>
                <a:sym typeface="Arial"/>
              </a:rPr>
              <a:t>publisher </a:t>
            </a:r>
            <a:r>
              <a:rPr lang="vi-VN" sz="1100" b="0" i="0" u="none" strike="noStrike" cap="none" dirty="0" smtClean="0">
                <a:solidFill>
                  <a:srgbClr val="000000"/>
                </a:solidFill>
                <a:effectLst/>
                <a:latin typeface="Arial"/>
                <a:ea typeface="Arial"/>
                <a:cs typeface="Arial"/>
                <a:sym typeface="Arial"/>
              </a:rPr>
              <a:t>đến </a:t>
            </a:r>
            <a:r>
              <a:rPr lang="en-US" sz="1100" b="0" i="0" u="none" strike="noStrike" cap="none" dirty="0" smtClean="0">
                <a:solidFill>
                  <a:srgbClr val="000000"/>
                </a:solidFill>
                <a:effectLst/>
                <a:latin typeface="Arial"/>
                <a:ea typeface="Arial"/>
                <a:cs typeface="Arial"/>
                <a:sym typeface="Arial"/>
              </a:rPr>
              <a:t>subscriber</a:t>
            </a:r>
            <a:r>
              <a:rPr lang="en-US" sz="1100" b="0" i="0" u="none" strike="noStrike" cap="none" baseline="0" dirty="0" smtClean="0">
                <a:solidFill>
                  <a:srgbClr val="000000"/>
                </a:solidFill>
                <a:effectLst/>
                <a:latin typeface="Arial"/>
                <a:ea typeface="Arial"/>
                <a:cs typeface="Arial"/>
                <a:sym typeface="Arial"/>
              </a:rPr>
              <a:t> </a:t>
            </a:r>
            <a:r>
              <a:rPr lang="vi-VN" sz="1100" b="0" i="0" u="none" strike="noStrike" cap="none" dirty="0" smtClean="0">
                <a:solidFill>
                  <a:srgbClr val="000000"/>
                </a:solidFill>
                <a:effectLst/>
                <a:latin typeface="Arial"/>
                <a:ea typeface="Arial"/>
                <a:cs typeface="Arial"/>
                <a:sym typeface="Arial"/>
              </a:rPr>
              <a:t>và ngược lại.</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b="1"/>
              <a:t>master:</a:t>
            </a:r>
            <a:r>
              <a:rPr lang="vi"/>
              <a:t> lưu trữ các thông tin login account, cấu hình hệ thống, thông tin quản trị các csdl, là csdl quan trọng nên thường được sao lưu để đảm bảo an toàn cho hệ thống</a:t>
            </a:r>
            <a:endParaRPr/>
          </a:p>
          <a:p>
            <a:pPr marL="457200" lvl="0" indent="-317500" algn="l" rtl="0">
              <a:spcBef>
                <a:spcPts val="0"/>
              </a:spcBef>
              <a:spcAft>
                <a:spcPts val="0"/>
              </a:spcAft>
              <a:buSzPts val="1400"/>
              <a:buChar char="-"/>
            </a:pPr>
            <a:r>
              <a:rPr lang="vi" b="1"/>
              <a:t>tempdb</a:t>
            </a:r>
            <a:r>
              <a:rPr lang="vi"/>
              <a:t>: chức các bảng dữ liệu tạm thời và các store procedure được lưu trữ tạm thời.</a:t>
            </a:r>
            <a:endParaRPr/>
          </a:p>
          <a:p>
            <a:pPr marL="457200" lvl="0" indent="-317500" algn="l" rtl="0">
              <a:spcBef>
                <a:spcPts val="0"/>
              </a:spcBef>
              <a:spcAft>
                <a:spcPts val="0"/>
              </a:spcAft>
              <a:buSzPts val="1400"/>
              <a:buChar char="-"/>
            </a:pPr>
            <a:r>
              <a:rPr lang="vi" b="1"/>
              <a:t>model</a:t>
            </a:r>
            <a:r>
              <a:rPr lang="vi"/>
              <a:t>: </a:t>
            </a:r>
            <a:r>
              <a:rPr lang="vi">
                <a:solidFill>
                  <a:schemeClr val="dk1"/>
                </a:solidFill>
              </a:rPr>
              <a:t>Model database là một cơ sở dữ liệu mẫu, nó được sử dụng như một nền tảng để tạo ra các cơ sở dữ liệu mới. Nó chứa các đối tượng cơ sở dữ liệu và các thiết lập mặc định như bảng, hệ thống lưu trữ, giới hạn quyền, khi tạo ra một cơ sở dữ liệu mới nó sẽ sao chép các đối tượng và thiết lập từ model database vào cơ sở dữ liệu mới</a:t>
            </a:r>
            <a:endParaRPr>
              <a:solidFill>
                <a:schemeClr val="dk1"/>
              </a:solidFill>
            </a:endParaRPr>
          </a:p>
          <a:p>
            <a:pPr marL="457200" lvl="0" indent="-298450" algn="l" rtl="0">
              <a:spcBef>
                <a:spcPts val="0"/>
              </a:spcBef>
              <a:spcAft>
                <a:spcPts val="0"/>
              </a:spcAft>
              <a:buSzPts val="1100"/>
              <a:buChar char="-"/>
            </a:pPr>
            <a:r>
              <a:rPr lang="vi" b="1"/>
              <a:t>msdb</a:t>
            </a:r>
            <a:r>
              <a:rPr lang="vi"/>
              <a:t>: </a:t>
            </a:r>
            <a:r>
              <a:rPr lang="vi">
                <a:solidFill>
                  <a:schemeClr val="dk1"/>
                </a:solidFill>
              </a:rPr>
              <a:t>Chứa thông tin về quản lý hệ thống, tác vụ và các chức năng hỗ trợ cho SQL Server Agent, lịch trình và ghi nhận hoạt động của sql Server</a:t>
            </a:r>
            <a:endParaRPr>
              <a:solidFill>
                <a:schemeClr val="dk1"/>
              </a:solidFill>
            </a:endParaRPr>
          </a:p>
          <a:p>
            <a:pPr marL="45720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779923f1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779923f1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897a2fc6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897a2fc6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897a2fc6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897a2fc66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897a2fc66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897a2fc66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97a2fc66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97a2fc66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897a2fc66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897a2fc66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Bảo mật</a:t>
            </a:r>
            <a:endParaRPr sz="600" b="1">
              <a:latin typeface="Montserrat"/>
              <a:ea typeface="Montserrat"/>
              <a:cs typeface="Montserrat"/>
              <a:sym typeface="Montserrat"/>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latin typeface="Montserrat"/>
                <a:ea typeface="Montserrat"/>
                <a:cs typeface="Montserrat"/>
                <a:sym typeface="Montserrat"/>
              </a:rPr>
              <a:t>Dành cho </a:t>
            </a:r>
            <a:r>
              <a:rPr lang="vi" sz="600" b="1">
                <a:latin typeface="Montserrat"/>
                <a:ea typeface="Montserrat"/>
                <a:cs typeface="Montserrat"/>
                <a:sym typeface="Montserrat"/>
              </a:rPr>
              <a:t>Tên công ty</a:t>
            </a:r>
            <a:endParaRPr sz="600">
              <a:latin typeface="Montserrat"/>
              <a:ea typeface="Montserrat"/>
              <a:cs typeface="Montserrat"/>
              <a:sym typeface="Montserrat"/>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latin typeface="Montserrat"/>
                <a:ea typeface="Montserrat"/>
                <a:cs typeface="Montserrat"/>
                <a:sym typeface="Montserrat"/>
              </a:rPr>
              <a:t>Phiên bản 1.0</a:t>
            </a:r>
            <a:endParaRPr sz="600" b="1">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11">
            <a:hlinkClick r:id=""/>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8" name="Google Shape;128;p12">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35" name="Google Shape;135;p1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46" name="Google Shape;146;p1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52" name="Google Shape;152;p15">
            <a:hlinkClick r:id=""/>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Bảo mật</a:t>
            </a:r>
            <a:endParaRPr sz="600" b="1">
              <a:solidFill>
                <a:srgbClr val="FFFFFF"/>
              </a:solidFill>
              <a:latin typeface="Montserrat"/>
              <a:ea typeface="Montserrat"/>
              <a:cs typeface="Montserrat"/>
              <a:sym typeface="Montserrat"/>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600">
                <a:solidFill>
                  <a:srgbClr val="FFFFFF"/>
                </a:solidFill>
                <a:latin typeface="Montserrat"/>
                <a:ea typeface="Montserrat"/>
                <a:cs typeface="Montserrat"/>
                <a:sym typeface="Montserrat"/>
              </a:rPr>
              <a:t>Dành cho </a:t>
            </a:r>
            <a:r>
              <a:rPr lang="vi" sz="600" b="1">
                <a:solidFill>
                  <a:srgbClr val="FFFFFF"/>
                </a:solidFill>
                <a:latin typeface="Montserrat"/>
                <a:ea typeface="Montserrat"/>
                <a:cs typeface="Montserrat"/>
                <a:sym typeface="Montserrat"/>
              </a:rPr>
              <a:t>Tên công ty</a:t>
            </a:r>
            <a:endParaRPr sz="600">
              <a:solidFill>
                <a:srgbClr val="FFFFFF"/>
              </a:solidFill>
              <a:latin typeface="Montserrat"/>
              <a:ea typeface="Montserrat"/>
              <a:cs typeface="Montserrat"/>
              <a:sym typeface="Montserrat"/>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 sz="600">
                <a:solidFill>
                  <a:srgbClr val="FFFFFF"/>
                </a:solidFill>
                <a:latin typeface="Montserrat"/>
                <a:ea typeface="Montserrat"/>
                <a:cs typeface="Montserrat"/>
                <a:sym typeface="Montserrat"/>
              </a:rPr>
              <a:t>Phiên bản 1.0</a:t>
            </a:r>
            <a:endParaRPr sz="600" b="1">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168" name="Google Shape;168;p17">
            <a:hlinkClick r:id=""/>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30" name="Google Shape;30;p3">
            <a:hlinkClick r:id=""/>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
        <p:nvSpPr>
          <p:cNvPr id="40" name="Google Shape;40;p4">
            <a:hlinkClick r:id=""/>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2" name="Google Shape;52;p5">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
        <p:nvSpPr>
          <p:cNvPr id="59" name="Google Shape;59;p6">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vi"/>
              <a:t>‹#›</a:t>
            </a:fld>
            <a:endParaRPr/>
          </a:p>
        </p:txBody>
      </p:sp>
      <p:sp>
        <p:nvSpPr>
          <p:cNvPr id="68" name="Google Shape;68;p7">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82" name="Google Shape;82;p8">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3" name="Google Shape;93;p9">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5" name="Google Shape;105;p10">
            <a:hlinkClick r:id=""/>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Montserrat"/>
              <a:buNone/>
              <a:defRPr sz="2800" b="1">
                <a:latin typeface="Montserrat"/>
                <a:ea typeface="Montserrat"/>
                <a:cs typeface="Montserrat"/>
                <a:sym typeface="Montserrat"/>
              </a:defRPr>
            </a:lvl1pPr>
            <a:lvl2pPr lvl="1">
              <a:spcBef>
                <a:spcPts val="0"/>
              </a:spcBef>
              <a:spcAft>
                <a:spcPts val="0"/>
              </a:spcAft>
              <a:buSzPts val="2800"/>
              <a:buFont typeface="Montserrat"/>
              <a:buNone/>
              <a:defRPr sz="2800" b="1">
                <a:latin typeface="Montserrat"/>
                <a:ea typeface="Montserrat"/>
                <a:cs typeface="Montserrat"/>
                <a:sym typeface="Montserrat"/>
              </a:defRPr>
            </a:lvl2pPr>
            <a:lvl3pPr lvl="2">
              <a:spcBef>
                <a:spcPts val="0"/>
              </a:spcBef>
              <a:spcAft>
                <a:spcPts val="0"/>
              </a:spcAft>
              <a:buSzPts val="2800"/>
              <a:buFont typeface="Montserrat"/>
              <a:buNone/>
              <a:defRPr sz="2800" b="1">
                <a:latin typeface="Montserrat"/>
                <a:ea typeface="Montserrat"/>
                <a:cs typeface="Montserrat"/>
                <a:sym typeface="Montserrat"/>
              </a:defRPr>
            </a:lvl3pPr>
            <a:lvl4pPr lvl="3">
              <a:spcBef>
                <a:spcPts val="0"/>
              </a:spcBef>
              <a:spcAft>
                <a:spcPts val="0"/>
              </a:spcAft>
              <a:buSzPts val="2800"/>
              <a:buFont typeface="Montserrat"/>
              <a:buNone/>
              <a:defRPr sz="2800" b="1">
                <a:latin typeface="Montserrat"/>
                <a:ea typeface="Montserrat"/>
                <a:cs typeface="Montserrat"/>
                <a:sym typeface="Montserrat"/>
              </a:defRPr>
            </a:lvl4pPr>
            <a:lvl5pPr lvl="4">
              <a:spcBef>
                <a:spcPts val="0"/>
              </a:spcBef>
              <a:spcAft>
                <a:spcPts val="0"/>
              </a:spcAft>
              <a:buSzPts val="2800"/>
              <a:buFont typeface="Montserrat"/>
              <a:buNone/>
              <a:defRPr sz="2800" b="1">
                <a:latin typeface="Montserrat"/>
                <a:ea typeface="Montserrat"/>
                <a:cs typeface="Montserrat"/>
                <a:sym typeface="Montserrat"/>
              </a:defRPr>
            </a:lvl5pPr>
            <a:lvl6pPr lvl="5">
              <a:spcBef>
                <a:spcPts val="0"/>
              </a:spcBef>
              <a:spcAft>
                <a:spcPts val="0"/>
              </a:spcAft>
              <a:buSzPts val="2800"/>
              <a:buFont typeface="Montserrat"/>
              <a:buNone/>
              <a:defRPr sz="2800" b="1">
                <a:latin typeface="Montserrat"/>
                <a:ea typeface="Montserrat"/>
                <a:cs typeface="Montserrat"/>
                <a:sym typeface="Montserrat"/>
              </a:defRPr>
            </a:lvl6pPr>
            <a:lvl7pPr lvl="6">
              <a:spcBef>
                <a:spcPts val="0"/>
              </a:spcBef>
              <a:spcAft>
                <a:spcPts val="0"/>
              </a:spcAft>
              <a:buSzPts val="2800"/>
              <a:buFont typeface="Montserrat"/>
              <a:buNone/>
              <a:defRPr sz="2800" b="1">
                <a:latin typeface="Montserrat"/>
                <a:ea typeface="Montserrat"/>
                <a:cs typeface="Montserrat"/>
                <a:sym typeface="Montserrat"/>
              </a:defRPr>
            </a:lvl7pPr>
            <a:lvl8pPr lvl="7">
              <a:spcBef>
                <a:spcPts val="0"/>
              </a:spcBef>
              <a:spcAft>
                <a:spcPts val="0"/>
              </a:spcAft>
              <a:buSzPts val="2800"/>
              <a:buFont typeface="Montserrat"/>
              <a:buNone/>
              <a:defRPr sz="2800" b="1">
                <a:latin typeface="Montserrat"/>
                <a:ea typeface="Montserrat"/>
                <a:cs typeface="Montserrat"/>
                <a:sym typeface="Montserrat"/>
              </a:defRPr>
            </a:lvl8pPr>
            <a:lvl9pPr lvl="8">
              <a:spcBef>
                <a:spcPts val="0"/>
              </a:spcBef>
              <a:spcAft>
                <a:spcPts val="0"/>
              </a:spcAft>
              <a:buSzPts val="2800"/>
              <a:buFont typeface="Montserrat"/>
              <a:buNone/>
              <a:defRPr sz="2800" b="1">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2pPr>
            <a:lvl3pPr marL="1371600" lvl="2"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3pPr>
            <a:lvl4pPr marL="1828800" lvl="3"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4pPr>
            <a:lvl5pPr marL="2286000" lvl="4"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5pPr>
            <a:lvl6pPr marL="2743200" lvl="5"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6pPr>
            <a:lvl7pPr marL="3200400" lvl="6"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7pPr>
            <a:lvl8pPr marL="3657600" lvl="7" indent="-298450">
              <a:lnSpc>
                <a:spcPct val="115000"/>
              </a:lnSpc>
              <a:spcBef>
                <a:spcPts val="1600"/>
              </a:spcBef>
              <a:spcAft>
                <a:spcPts val="0"/>
              </a:spcAft>
              <a:buClr>
                <a:schemeClr val="accent1"/>
              </a:buClr>
              <a:buSzPts val="1100"/>
              <a:buFont typeface="Open Sans"/>
              <a:buChar char="○"/>
              <a:defRPr sz="1100">
                <a:solidFill>
                  <a:schemeClr val="accent1"/>
                </a:solidFill>
                <a:latin typeface="Open Sans"/>
                <a:ea typeface="Open Sans"/>
                <a:cs typeface="Open Sans"/>
                <a:sym typeface="Open Sans"/>
              </a:defRPr>
            </a:lvl8pPr>
            <a:lvl9pPr marL="4114800" lvl="8" indent="-298450">
              <a:lnSpc>
                <a:spcPct val="115000"/>
              </a:lnSpc>
              <a:spcBef>
                <a:spcPts val="1600"/>
              </a:spcBef>
              <a:spcAft>
                <a:spcPts val="1600"/>
              </a:spcAft>
              <a:buClr>
                <a:schemeClr val="accent1"/>
              </a:buClr>
              <a:buSzPts val="1100"/>
              <a:buFont typeface="Open Sans"/>
              <a:buChar char="■"/>
              <a:defRPr sz="1100">
                <a:solidFill>
                  <a:schemeClr val="accent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Open Sans"/>
                <a:ea typeface="Open Sans"/>
                <a:cs typeface="Open Sans"/>
                <a:sym typeface="Open Sans"/>
              </a:defRPr>
            </a:lvl1pPr>
            <a:lvl2pPr lvl="1" algn="r">
              <a:buNone/>
              <a:defRPr sz="1000">
                <a:solidFill>
                  <a:schemeClr val="accent1"/>
                </a:solidFill>
                <a:latin typeface="Open Sans"/>
                <a:ea typeface="Open Sans"/>
                <a:cs typeface="Open Sans"/>
                <a:sym typeface="Open Sans"/>
              </a:defRPr>
            </a:lvl2pPr>
            <a:lvl3pPr lvl="2" algn="r">
              <a:buNone/>
              <a:defRPr sz="1000">
                <a:solidFill>
                  <a:schemeClr val="accent1"/>
                </a:solidFill>
                <a:latin typeface="Open Sans"/>
                <a:ea typeface="Open Sans"/>
                <a:cs typeface="Open Sans"/>
                <a:sym typeface="Open Sans"/>
              </a:defRPr>
            </a:lvl3pPr>
            <a:lvl4pPr lvl="3" algn="r">
              <a:buNone/>
              <a:defRPr sz="1000">
                <a:solidFill>
                  <a:schemeClr val="accent1"/>
                </a:solidFill>
                <a:latin typeface="Open Sans"/>
                <a:ea typeface="Open Sans"/>
                <a:cs typeface="Open Sans"/>
                <a:sym typeface="Open Sans"/>
              </a:defRPr>
            </a:lvl4pPr>
            <a:lvl5pPr lvl="4" algn="r">
              <a:buNone/>
              <a:defRPr sz="1000">
                <a:solidFill>
                  <a:schemeClr val="accent1"/>
                </a:solidFill>
                <a:latin typeface="Open Sans"/>
                <a:ea typeface="Open Sans"/>
                <a:cs typeface="Open Sans"/>
                <a:sym typeface="Open Sans"/>
              </a:defRPr>
            </a:lvl5pPr>
            <a:lvl6pPr lvl="5" algn="r">
              <a:buNone/>
              <a:defRPr sz="1000">
                <a:solidFill>
                  <a:schemeClr val="accent1"/>
                </a:solidFill>
                <a:latin typeface="Open Sans"/>
                <a:ea typeface="Open Sans"/>
                <a:cs typeface="Open Sans"/>
                <a:sym typeface="Open Sans"/>
              </a:defRPr>
            </a:lvl6pPr>
            <a:lvl7pPr lvl="6" algn="r">
              <a:buNone/>
              <a:defRPr sz="1000">
                <a:solidFill>
                  <a:schemeClr val="accent1"/>
                </a:solidFill>
                <a:latin typeface="Open Sans"/>
                <a:ea typeface="Open Sans"/>
                <a:cs typeface="Open Sans"/>
                <a:sym typeface="Open Sans"/>
              </a:defRPr>
            </a:lvl7pPr>
            <a:lvl8pPr lvl="7" algn="r">
              <a:buNone/>
              <a:defRPr sz="1000">
                <a:solidFill>
                  <a:schemeClr val="accent1"/>
                </a:solidFill>
                <a:latin typeface="Open Sans"/>
                <a:ea typeface="Open Sans"/>
                <a:cs typeface="Open Sans"/>
                <a:sym typeface="Open Sans"/>
              </a:defRPr>
            </a:lvl8pPr>
            <a:lvl9pPr lvl="8" algn="r">
              <a:buNone/>
              <a:defRPr sz="1000">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download/details.aspx?id=43351"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p:nvPr/>
        </p:nvSpPr>
        <p:spPr>
          <a:xfrm>
            <a:off x="729575" y="1283800"/>
            <a:ext cx="7907100" cy="10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4800" b="1">
                <a:latin typeface="Montserrat"/>
                <a:ea typeface="Montserrat"/>
                <a:cs typeface="Montserrat"/>
                <a:sym typeface="Montserrat"/>
              </a:rPr>
              <a:t>Microsoft SQL Server</a:t>
            </a:r>
            <a:endParaRPr sz="4200" b="1">
              <a:solidFill>
                <a:srgbClr val="1A1A1A"/>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0"/>
              <a:t>Index structure</a:t>
            </a:r>
            <a:endParaRPr b="0">
              <a:latin typeface="Montserrat"/>
              <a:ea typeface="Montserrat"/>
              <a:cs typeface="Montserrat"/>
              <a:sym typeface="Montserrat"/>
            </a:endParaRPr>
          </a:p>
        </p:txBody>
      </p:sp>
      <p:sp>
        <p:nvSpPr>
          <p:cNvPr id="237" name="Google Shape;237;p27"/>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 sz="1100">
                <a:latin typeface="Open Sans"/>
                <a:ea typeface="Open Sans"/>
                <a:cs typeface="Open Sans"/>
                <a:sym typeface="Open Sans"/>
              </a:rPr>
              <a:t>Các giá trị của khóa Index sẽ được sắp xếp và lưu trữ theo một danh sách. Mỗi giá trị trong khóa Index là duy nhất trong danh sách, mỗi giá trị khóa Index sẽ liên kết đến giá trị trong bảng dữ liệu</a:t>
            </a:r>
            <a:endParaRPr sz="1100">
              <a:latin typeface="Open Sans"/>
              <a:ea typeface="Open Sans"/>
              <a:cs typeface="Open Sans"/>
              <a:sym typeface="Open Sans"/>
            </a:endParaRPr>
          </a:p>
        </p:txBody>
      </p:sp>
      <p:pic>
        <p:nvPicPr>
          <p:cNvPr id="238" name="Google Shape;238;p27"/>
          <p:cNvPicPr preferRelativeResize="0"/>
          <p:nvPr/>
        </p:nvPicPr>
        <p:blipFill>
          <a:blip r:embed="rId3">
            <a:alphaModFix/>
          </a:blip>
          <a:stretch>
            <a:fillRect/>
          </a:stretch>
        </p:blipFill>
        <p:spPr>
          <a:xfrm>
            <a:off x="4520825" y="1628325"/>
            <a:ext cx="4623175"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Clustered </a:t>
            </a:r>
            <a:endParaRPr>
              <a:latin typeface="Montserrat"/>
              <a:ea typeface="Montserrat"/>
              <a:cs typeface="Montserrat"/>
              <a:sym typeface="Montserrat"/>
            </a:endParaRPr>
          </a:p>
        </p:txBody>
      </p:sp>
      <p:sp>
        <p:nvSpPr>
          <p:cNvPr id="244" name="Google Shape;244;p28"/>
          <p:cNvSpPr txBox="1"/>
          <p:nvPr/>
        </p:nvSpPr>
        <p:spPr>
          <a:xfrm>
            <a:off x="964925" y="2240325"/>
            <a:ext cx="689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245" name="Google Shape;245;p28"/>
          <p:cNvPicPr preferRelativeResize="0"/>
          <p:nvPr/>
        </p:nvPicPr>
        <p:blipFill>
          <a:blip r:embed="rId3">
            <a:alphaModFix/>
          </a:blip>
          <a:stretch>
            <a:fillRect/>
          </a:stretch>
        </p:blipFill>
        <p:spPr>
          <a:xfrm>
            <a:off x="5656700" y="1795600"/>
            <a:ext cx="3166249" cy="2659650"/>
          </a:xfrm>
          <a:prstGeom prst="rect">
            <a:avLst/>
          </a:prstGeom>
          <a:noFill/>
          <a:ln>
            <a:noFill/>
          </a:ln>
        </p:spPr>
      </p:pic>
      <p:sp>
        <p:nvSpPr>
          <p:cNvPr id="246" name="Google Shape;246;p28"/>
          <p:cNvSpPr txBox="1"/>
          <p:nvPr/>
        </p:nvSpPr>
        <p:spPr>
          <a:xfrm>
            <a:off x="881025" y="2181575"/>
            <a:ext cx="39603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accent1"/>
              </a:buClr>
              <a:buSzPts val="1100"/>
              <a:buFont typeface="Open Sans"/>
              <a:buChar char="-"/>
            </a:pPr>
            <a:r>
              <a:rPr lang="vi" sz="1100">
                <a:solidFill>
                  <a:schemeClr val="accent1"/>
                </a:solidFill>
                <a:latin typeface="Open Sans"/>
                <a:ea typeface="Open Sans"/>
                <a:cs typeface="Open Sans"/>
                <a:sym typeface="Open Sans"/>
              </a:rPr>
              <a:t>clustered index sắp xếp và lưu trữ các hàng dữ liệu trong bảng dựa trên key - value của chúng</a:t>
            </a:r>
            <a:endParaRPr sz="1100">
              <a:solidFill>
                <a:schemeClr val="accent1"/>
              </a:solidFill>
              <a:latin typeface="Open Sans"/>
              <a:ea typeface="Open Sans"/>
              <a:cs typeface="Open Sans"/>
              <a:sym typeface="Open Sans"/>
            </a:endParaRPr>
          </a:p>
          <a:p>
            <a:pPr marL="457200" lvl="0" indent="0" algn="l" rtl="0">
              <a:spcBef>
                <a:spcPts val="0"/>
              </a:spcBef>
              <a:spcAft>
                <a:spcPts val="0"/>
              </a:spcAft>
              <a:buNone/>
            </a:pPr>
            <a:endParaRPr sz="1100">
              <a:solidFill>
                <a:schemeClr val="accent1"/>
              </a:solidFill>
              <a:latin typeface="Open Sans"/>
              <a:ea typeface="Open Sans"/>
              <a:cs typeface="Open Sans"/>
              <a:sym typeface="Open Sans"/>
            </a:endParaRPr>
          </a:p>
          <a:p>
            <a:pPr marL="457200" lvl="0" indent="-298450" algn="l" rtl="0">
              <a:spcBef>
                <a:spcPts val="0"/>
              </a:spcBef>
              <a:spcAft>
                <a:spcPts val="0"/>
              </a:spcAft>
              <a:buClr>
                <a:schemeClr val="accent1"/>
              </a:buClr>
              <a:buSzPts val="1100"/>
              <a:buFont typeface="Open Sans"/>
              <a:buChar char="-"/>
            </a:pPr>
            <a:r>
              <a:rPr lang="vi" sz="1100">
                <a:solidFill>
                  <a:schemeClr val="accent1"/>
                </a:solidFill>
                <a:latin typeface="Open Sans"/>
                <a:ea typeface="Open Sans"/>
                <a:cs typeface="Open Sans"/>
                <a:sym typeface="Open Sans"/>
              </a:rPr>
              <a:t>Chỉ có thể có một clustered index trên mỗi bảng, vì bản thân các hàng dữ liệu chỉ có thể được lưu trữ theo một thứ tự</a:t>
            </a:r>
            <a:endParaRPr sz="1100">
              <a:solidFill>
                <a:schemeClr val="accent1"/>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Non - Clustered </a:t>
            </a:r>
            <a:endParaRPr>
              <a:latin typeface="Montserrat"/>
              <a:ea typeface="Montserrat"/>
              <a:cs typeface="Montserrat"/>
              <a:sym typeface="Montserrat"/>
            </a:endParaRPr>
          </a:p>
        </p:txBody>
      </p:sp>
      <p:sp>
        <p:nvSpPr>
          <p:cNvPr id="252" name="Google Shape;252;p29"/>
          <p:cNvSpPr txBox="1"/>
          <p:nvPr/>
        </p:nvSpPr>
        <p:spPr>
          <a:xfrm>
            <a:off x="964925" y="2240325"/>
            <a:ext cx="689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53" name="Google Shape;253;p29"/>
          <p:cNvSpPr txBox="1"/>
          <p:nvPr/>
        </p:nvSpPr>
        <p:spPr>
          <a:xfrm>
            <a:off x="881025" y="2181575"/>
            <a:ext cx="7768200" cy="18162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accent1"/>
              </a:buClr>
              <a:buSzPts val="1100"/>
              <a:buFont typeface="Open Sans"/>
              <a:buChar char="-"/>
            </a:pPr>
            <a:r>
              <a:rPr lang="vi" sz="1200" dirty="0">
                <a:solidFill>
                  <a:schemeClr val="accent1"/>
                </a:solidFill>
                <a:highlight>
                  <a:schemeClr val="lt1"/>
                </a:highlight>
                <a:latin typeface="Open Sans"/>
                <a:ea typeface="Open Sans"/>
                <a:cs typeface="Open Sans"/>
                <a:sym typeface="Open Sans"/>
              </a:rPr>
              <a:t>Non-clustered index là một loại chỉ mục trong SQL Server mà không liên quan đến việc sắp xếp các dòng trong bảng dữ liệu.</a:t>
            </a:r>
            <a:endParaRPr sz="1100" dirty="0">
              <a:solidFill>
                <a:schemeClr val="accent1"/>
              </a:solidFill>
              <a:highlight>
                <a:schemeClr val="lt1"/>
              </a:highlight>
              <a:latin typeface="Open Sans"/>
              <a:ea typeface="Open Sans"/>
              <a:cs typeface="Open Sans"/>
              <a:sym typeface="Open Sans"/>
            </a:endParaRPr>
          </a:p>
          <a:p>
            <a:pPr marL="457200" lvl="0" indent="0" algn="l" rtl="0">
              <a:spcBef>
                <a:spcPts val="0"/>
              </a:spcBef>
              <a:spcAft>
                <a:spcPts val="0"/>
              </a:spcAft>
              <a:buNone/>
            </a:pPr>
            <a:endParaRPr sz="1100" dirty="0">
              <a:solidFill>
                <a:schemeClr val="accent1"/>
              </a:solidFill>
              <a:latin typeface="Open Sans"/>
              <a:ea typeface="Open Sans"/>
              <a:cs typeface="Open Sans"/>
              <a:sym typeface="Open Sans"/>
            </a:endParaRPr>
          </a:p>
          <a:p>
            <a:pPr marL="457200" lvl="0" indent="-298450" algn="l" rtl="0">
              <a:spcBef>
                <a:spcPts val="0"/>
              </a:spcBef>
              <a:spcAft>
                <a:spcPts val="0"/>
              </a:spcAft>
              <a:buClr>
                <a:schemeClr val="accent1"/>
              </a:buClr>
              <a:buSzPts val="1100"/>
              <a:buFont typeface="Open Sans"/>
              <a:buChar char="-"/>
            </a:pPr>
            <a:r>
              <a:rPr lang="vi" sz="1200" dirty="0">
                <a:solidFill>
                  <a:schemeClr val="accent1"/>
                </a:solidFill>
                <a:highlight>
                  <a:schemeClr val="lt1"/>
                </a:highlight>
                <a:latin typeface="Open Sans"/>
                <a:ea typeface="Open Sans"/>
                <a:cs typeface="Open Sans"/>
                <a:sym typeface="Open Sans"/>
              </a:rPr>
              <a:t>Non-clustered index được sử dụng để tăng tốc độ truy vấn bằng cách giúp truy cập nhanh chóng đến các dòng cần thiết trong bảng</a:t>
            </a:r>
            <a:endParaRPr sz="1100" dirty="0">
              <a:solidFill>
                <a:schemeClr val="accent1"/>
              </a:solidFill>
              <a:highlight>
                <a:schemeClr val="lt1"/>
              </a:highlight>
              <a:latin typeface="Open Sans"/>
              <a:ea typeface="Open Sans"/>
              <a:cs typeface="Open Sans"/>
              <a:sym typeface="Open Sans"/>
            </a:endParaRPr>
          </a:p>
          <a:p>
            <a:pPr marL="457200" lvl="0" indent="0" algn="l" rtl="0">
              <a:spcBef>
                <a:spcPts val="0"/>
              </a:spcBef>
              <a:spcAft>
                <a:spcPts val="0"/>
              </a:spcAft>
              <a:buNone/>
            </a:pPr>
            <a:endParaRPr sz="1100" dirty="0">
              <a:solidFill>
                <a:schemeClr val="accent1"/>
              </a:solidFill>
              <a:latin typeface="Open Sans"/>
              <a:ea typeface="Open Sans"/>
              <a:cs typeface="Open Sans"/>
              <a:sym typeface="Open Sans"/>
            </a:endParaRPr>
          </a:p>
          <a:p>
            <a:pPr marL="457200" lvl="0" indent="-298450" algn="l" rtl="0">
              <a:spcBef>
                <a:spcPts val="0"/>
              </a:spcBef>
              <a:spcAft>
                <a:spcPts val="0"/>
              </a:spcAft>
              <a:buClr>
                <a:schemeClr val="accent1"/>
              </a:buClr>
              <a:buSzPts val="1100"/>
              <a:buFont typeface="Open Sans"/>
              <a:buChar char="-"/>
            </a:pPr>
            <a:r>
              <a:rPr lang="vi" sz="1200" dirty="0">
                <a:solidFill>
                  <a:schemeClr val="accent1"/>
                </a:solidFill>
                <a:highlight>
                  <a:schemeClr val="lt1"/>
                </a:highlight>
                <a:latin typeface="Open Sans"/>
                <a:ea typeface="Open Sans"/>
                <a:cs typeface="Open Sans"/>
                <a:sym typeface="Open Sans"/>
              </a:rPr>
              <a:t>Một chỉ mục non-clustered có thể được tạo trên một trường hoặc nhiều trường của bảng. Khi một truy vấn được thực hiện trên một trường được chỉ định trong chỉ mục non-clustered, SQL Server sẽ sử dụng chỉ mục này để tìm kiếm các dòng cần thiết trong bảng gốc.</a:t>
            </a:r>
            <a:endParaRPr sz="1100" dirty="0">
              <a:solidFill>
                <a:schemeClr val="accent1"/>
              </a:solidFill>
              <a:highlight>
                <a:schemeClr val="lt1"/>
              </a:highlight>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Backup</a:t>
            </a:r>
            <a:endParaRPr>
              <a:latin typeface="Montserrat"/>
              <a:ea typeface="Montserrat"/>
              <a:cs typeface="Montserrat"/>
              <a:sym typeface="Montserrat"/>
            </a:endParaRPr>
          </a:p>
        </p:txBody>
      </p:sp>
      <p:sp>
        <p:nvSpPr>
          <p:cNvPr id="259" name="Google Shape;259;p30"/>
          <p:cNvSpPr txBox="1"/>
          <p:nvPr/>
        </p:nvSpPr>
        <p:spPr>
          <a:xfrm>
            <a:off x="641475" y="1917850"/>
            <a:ext cx="4027961"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dirty="0">
                <a:solidFill>
                  <a:schemeClr val="accent1"/>
                </a:solidFill>
                <a:latin typeface="Open Sans"/>
                <a:ea typeface="Open Sans"/>
                <a:cs typeface="Open Sans"/>
                <a:sym typeface="Open Sans"/>
              </a:rPr>
              <a:t>Full database Backups:</a:t>
            </a:r>
            <a:r>
              <a:rPr lang="vi" sz="1200" dirty="0">
                <a:solidFill>
                  <a:schemeClr val="accent1"/>
                </a:solidFill>
                <a:latin typeface="Open Sans"/>
                <a:ea typeface="Open Sans"/>
                <a:cs typeface="Open Sans"/>
                <a:sym typeface="Open Sans"/>
              </a:rPr>
              <a:t> copy toàn bộ csdl</a:t>
            </a:r>
            <a:endParaRPr sz="1200" dirty="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dirty="0">
                <a:solidFill>
                  <a:schemeClr val="accent1"/>
                </a:solidFill>
                <a:latin typeface="Open Sans"/>
                <a:ea typeface="Open Sans"/>
                <a:cs typeface="Open Sans"/>
                <a:sym typeface="Open Sans"/>
              </a:rPr>
              <a:t>Differential database backups:</a:t>
            </a:r>
            <a:r>
              <a:rPr lang="vi" sz="1200" dirty="0">
                <a:solidFill>
                  <a:schemeClr val="accent1"/>
                </a:solidFill>
                <a:latin typeface="Open Sans"/>
                <a:ea typeface="Open Sans"/>
                <a:cs typeface="Open Sans"/>
                <a:sym typeface="Open Sans"/>
              </a:rPr>
              <a:t> copy những dữ liệu thay đổi trong data file từ lần full backup gần nhất</a:t>
            </a:r>
            <a:endParaRPr sz="1200" dirty="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dirty="0">
                <a:solidFill>
                  <a:schemeClr val="accent1"/>
                </a:solidFill>
                <a:latin typeface="Open Sans"/>
                <a:ea typeface="Open Sans"/>
                <a:cs typeface="Open Sans"/>
                <a:sym typeface="Open Sans"/>
              </a:rPr>
              <a:t>Transaction log backups:</a:t>
            </a:r>
            <a:r>
              <a:rPr lang="vi" sz="1200" dirty="0">
                <a:solidFill>
                  <a:schemeClr val="accent1"/>
                </a:solidFill>
                <a:latin typeface="Open Sans"/>
                <a:ea typeface="Open Sans"/>
                <a:cs typeface="Open Sans"/>
                <a:sym typeface="Open Sans"/>
              </a:rPr>
              <a:t> ghi nhận tất cả các transaction chứa trong transaction log file kể từ lần transaction log backup gần nhất. Với loại sao lưu này có thể khôi phục dữ liệu tại một thời điểm</a:t>
            </a:r>
            <a:endParaRPr sz="1200" dirty="0">
              <a:solidFill>
                <a:schemeClr val="accent1"/>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4932856" y="689547"/>
            <a:ext cx="3761439" cy="42758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Backup</a:t>
            </a:r>
            <a:endParaRPr>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729450" y="1853850"/>
            <a:ext cx="3585461" cy="3216743"/>
          </a:xfrm>
          <a:prstGeom prst="rect">
            <a:avLst/>
          </a:prstGeom>
        </p:spPr>
      </p:pic>
      <p:pic>
        <p:nvPicPr>
          <p:cNvPr id="4" name="Picture 3"/>
          <p:cNvPicPr>
            <a:picLocks noChangeAspect="1"/>
          </p:cNvPicPr>
          <p:nvPr/>
        </p:nvPicPr>
        <p:blipFill>
          <a:blip r:embed="rId4"/>
          <a:stretch>
            <a:fillRect/>
          </a:stretch>
        </p:blipFill>
        <p:spPr>
          <a:xfrm>
            <a:off x="4449823" y="1853850"/>
            <a:ext cx="4498222" cy="1902814"/>
          </a:xfrm>
          <a:prstGeom prst="rect">
            <a:avLst/>
          </a:prstGeom>
        </p:spPr>
      </p:pic>
    </p:spTree>
    <p:extLst>
      <p:ext uri="{BB962C8B-B14F-4D97-AF65-F5344CB8AC3E}">
        <p14:creationId xmlns:p14="http://schemas.microsoft.com/office/powerpoint/2010/main" val="3951362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Restore</a:t>
            </a:r>
            <a:endParaRPr>
              <a:latin typeface="Montserrat"/>
              <a:ea typeface="Montserrat"/>
              <a:cs typeface="Montserrat"/>
              <a:sym typeface="Montserrat"/>
            </a:endParaRPr>
          </a:p>
        </p:txBody>
      </p:sp>
      <p:sp>
        <p:nvSpPr>
          <p:cNvPr id="265" name="Google Shape;265;p31"/>
          <p:cNvSpPr txBox="1"/>
          <p:nvPr/>
        </p:nvSpPr>
        <p:spPr>
          <a:xfrm>
            <a:off x="297500" y="1853850"/>
            <a:ext cx="35742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a:solidFill>
                  <a:schemeClr val="accent1"/>
                </a:solidFill>
                <a:latin typeface="Open Sans"/>
                <a:ea typeface="Open Sans"/>
                <a:cs typeface="Open Sans"/>
                <a:sym typeface="Open Sans"/>
              </a:rPr>
              <a:t>Full recovery model:</a:t>
            </a:r>
            <a:r>
              <a:rPr lang="vi" sz="1200">
                <a:solidFill>
                  <a:schemeClr val="accent1"/>
                </a:solidFill>
                <a:latin typeface="Open Sans"/>
                <a:ea typeface="Open Sans"/>
                <a:cs typeface="Open Sans"/>
                <a:sym typeface="Open Sans"/>
              </a:rPr>
              <a:t> là mô hình phục hồi toàn bộ hoạt động giao dịch của dữ liệu, với mô hình này có thể phục hồi dữ liệu tại một thời điểm trong quá khứ đã được lưu trong transaction log</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a:solidFill>
                  <a:schemeClr val="accent1"/>
                </a:solidFill>
                <a:latin typeface="Open Sans"/>
                <a:ea typeface="Open Sans"/>
                <a:cs typeface="Open Sans"/>
                <a:sym typeface="Open Sans"/>
              </a:rPr>
              <a:t>Bulk-logged recovery:</a:t>
            </a:r>
            <a:r>
              <a:rPr lang="vi" sz="1200">
                <a:solidFill>
                  <a:schemeClr val="accent1"/>
                </a:solidFill>
                <a:latin typeface="Open Sans"/>
                <a:ea typeface="Open Sans"/>
                <a:cs typeface="Open Sans"/>
                <a:sym typeface="Open Sans"/>
              </a:rPr>
              <a:t> được thực thi cho các thao tác bcp, bulk insert, create index, writetext, updatetext, các hoạt động này chỉ ghi sự kiện vào log để biết mà không sao lưu toàn bộ dữ liệu</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a:solidFill>
                  <a:schemeClr val="accent1"/>
                </a:solidFill>
                <a:latin typeface="Open Sans"/>
                <a:ea typeface="Open Sans"/>
                <a:cs typeface="Open Sans"/>
                <a:sym typeface="Open Sans"/>
              </a:rPr>
              <a:t>Simple recovery model:</a:t>
            </a:r>
            <a:r>
              <a:rPr lang="vi" sz="1200">
                <a:solidFill>
                  <a:schemeClr val="accent1"/>
                </a:solidFill>
                <a:latin typeface="Open Sans"/>
                <a:ea typeface="Open Sans"/>
                <a:cs typeface="Open Sans"/>
                <a:sym typeface="Open Sans"/>
              </a:rPr>
              <a:t> Với mô hình này bạn chỉ phục hồi lại thời điểm backup gần nhất mà không theo thời điểm khác trong quá khứ. </a:t>
            </a:r>
            <a:endParaRPr sz="1200">
              <a:solidFill>
                <a:schemeClr val="accent1"/>
              </a:solidFill>
              <a:latin typeface="Open Sans"/>
              <a:ea typeface="Open Sans"/>
              <a:cs typeface="Open Sans"/>
              <a:sym typeface="Open Sans"/>
            </a:endParaRPr>
          </a:p>
          <a:p>
            <a:pPr marL="0" lvl="0" indent="0" algn="l" rtl="0">
              <a:spcBef>
                <a:spcPts val="0"/>
              </a:spcBef>
              <a:spcAft>
                <a:spcPts val="0"/>
              </a:spcAft>
              <a:buNone/>
            </a:pPr>
            <a:endParaRPr sz="1200">
              <a:solidFill>
                <a:schemeClr val="accent1"/>
              </a:solidFill>
              <a:latin typeface="Open Sans"/>
              <a:ea typeface="Open Sans"/>
              <a:cs typeface="Open Sans"/>
              <a:sym typeface="Open Sans"/>
            </a:endParaRPr>
          </a:p>
          <a:p>
            <a:pPr marL="0" lvl="0" indent="0" algn="l" rtl="0">
              <a:spcBef>
                <a:spcPts val="0"/>
              </a:spcBef>
              <a:spcAft>
                <a:spcPts val="0"/>
              </a:spcAft>
              <a:buNone/>
            </a:pPr>
            <a:endParaRPr sz="1200">
              <a:solidFill>
                <a:schemeClr val="accent1"/>
              </a:solidFill>
              <a:latin typeface="Open Sans"/>
              <a:ea typeface="Open Sans"/>
              <a:cs typeface="Open Sans"/>
              <a:sym typeface="Open Sans"/>
            </a:endParaRPr>
          </a:p>
        </p:txBody>
      </p:sp>
      <p:pic>
        <p:nvPicPr>
          <p:cNvPr id="266" name="Google Shape;266;p31"/>
          <p:cNvPicPr preferRelativeResize="0"/>
          <p:nvPr/>
        </p:nvPicPr>
        <p:blipFill>
          <a:blip r:embed="rId3">
            <a:alphaModFix/>
          </a:blip>
          <a:stretch>
            <a:fillRect/>
          </a:stretch>
        </p:blipFill>
        <p:spPr>
          <a:xfrm>
            <a:off x="4087625" y="2091000"/>
            <a:ext cx="4905901" cy="225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Replication</a:t>
            </a:r>
            <a:endParaRPr>
              <a:latin typeface="Montserrat"/>
              <a:ea typeface="Montserrat"/>
              <a:cs typeface="Montserrat"/>
              <a:sym typeface="Montserrat"/>
            </a:endParaRPr>
          </a:p>
        </p:txBody>
      </p:sp>
      <p:sp>
        <p:nvSpPr>
          <p:cNvPr id="272" name="Google Shape;272;p32"/>
          <p:cNvSpPr txBox="1"/>
          <p:nvPr/>
        </p:nvSpPr>
        <p:spPr>
          <a:xfrm>
            <a:off x="729450" y="2284725"/>
            <a:ext cx="3843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a:solidFill>
                  <a:schemeClr val="accent1"/>
                </a:solidFill>
                <a:latin typeface="Open Sans"/>
                <a:ea typeface="Open Sans"/>
                <a:cs typeface="Open Sans"/>
                <a:sym typeface="Open Sans"/>
              </a:rPr>
              <a:t>Kỹ thuật Replication cho phép:</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a:solidFill>
                  <a:schemeClr val="accent1"/>
                </a:solidFill>
                <a:latin typeface="Open Sans"/>
                <a:ea typeface="Open Sans"/>
                <a:cs typeface="Open Sans"/>
                <a:sym typeface="Open Sans"/>
              </a:rPr>
              <a:t>Rút trích dữ liệu từ một server</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a:solidFill>
                  <a:schemeClr val="accent1"/>
                </a:solidFill>
                <a:latin typeface="Open Sans"/>
                <a:ea typeface="Open Sans"/>
                <a:cs typeface="Open Sans"/>
                <a:sym typeface="Open Sans"/>
              </a:rPr>
              <a:t>Phân phối dữ liệu đến một hoặc nhiều Server/client</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a:solidFill>
                  <a:schemeClr val="accent1"/>
                </a:solidFill>
                <a:latin typeface="Open Sans"/>
                <a:ea typeface="Open Sans"/>
                <a:cs typeface="Open Sans"/>
                <a:sym typeface="Open Sans"/>
              </a:rPr>
              <a:t>Đồng bộ dữ liệu tại các server/Client</a:t>
            </a:r>
            <a:endParaRPr sz="1200">
              <a:solidFill>
                <a:schemeClr val="accent1"/>
              </a:solidFill>
              <a:latin typeface="Open Sans"/>
              <a:ea typeface="Open Sans"/>
              <a:cs typeface="Open Sans"/>
              <a:sym typeface="Open Sans"/>
            </a:endParaRPr>
          </a:p>
        </p:txBody>
      </p:sp>
      <p:pic>
        <p:nvPicPr>
          <p:cNvPr id="273" name="Google Shape;273;p32"/>
          <p:cNvPicPr preferRelativeResize="0"/>
          <p:nvPr/>
        </p:nvPicPr>
        <p:blipFill>
          <a:blip r:embed="rId3">
            <a:alphaModFix/>
          </a:blip>
          <a:stretch>
            <a:fillRect/>
          </a:stretch>
        </p:blipFill>
        <p:spPr>
          <a:xfrm>
            <a:off x="4876900" y="1814500"/>
            <a:ext cx="3843976" cy="278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Component of Replication</a:t>
            </a:r>
            <a:endParaRPr>
              <a:latin typeface="Montserrat"/>
              <a:ea typeface="Montserrat"/>
              <a:cs typeface="Montserrat"/>
              <a:sym typeface="Montserrat"/>
            </a:endParaRPr>
          </a:p>
        </p:txBody>
      </p:sp>
      <p:sp>
        <p:nvSpPr>
          <p:cNvPr id="279" name="Google Shape;279;p33"/>
          <p:cNvSpPr txBox="1"/>
          <p:nvPr/>
        </p:nvSpPr>
        <p:spPr>
          <a:xfrm>
            <a:off x="729450" y="2710475"/>
            <a:ext cx="38439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1"/>
              </a:buClr>
              <a:buSzPts val="1200"/>
              <a:buFont typeface="Open Sans"/>
              <a:buChar char="●"/>
            </a:pPr>
            <a:r>
              <a:rPr lang="vi" sz="1200" b="1">
                <a:solidFill>
                  <a:schemeClr val="accent1"/>
                </a:solidFill>
                <a:latin typeface="Open Sans"/>
                <a:ea typeface="Open Sans"/>
                <a:cs typeface="Open Sans"/>
                <a:sym typeface="Open Sans"/>
              </a:rPr>
              <a:t>Articles:</a:t>
            </a:r>
            <a:r>
              <a:rPr lang="vi" sz="1200">
                <a:solidFill>
                  <a:schemeClr val="accent1"/>
                </a:solidFill>
                <a:latin typeface="Open Sans"/>
                <a:ea typeface="Open Sans"/>
                <a:cs typeface="Open Sans"/>
                <a:sym typeface="Open Sans"/>
              </a:rPr>
              <a:t> dữ liệu mang đi đồng bộ</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a:solidFill>
                  <a:schemeClr val="accent1"/>
                </a:solidFill>
                <a:latin typeface="Open Sans"/>
                <a:ea typeface="Open Sans"/>
                <a:cs typeface="Open Sans"/>
                <a:sym typeface="Open Sans"/>
              </a:rPr>
              <a:t>Distribution: </a:t>
            </a:r>
            <a:r>
              <a:rPr lang="vi" sz="1200">
                <a:solidFill>
                  <a:schemeClr val="accent1"/>
                </a:solidFill>
                <a:latin typeface="Open Sans"/>
                <a:ea typeface="Open Sans"/>
                <a:cs typeface="Open Sans"/>
                <a:sym typeface="Open Sans"/>
              </a:rPr>
              <a:t>đơn vị chứa các dữ liệu</a:t>
            </a:r>
            <a:endParaRPr sz="1200">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b="1">
                <a:solidFill>
                  <a:schemeClr val="accent1"/>
                </a:solidFill>
                <a:latin typeface="Open Sans"/>
                <a:ea typeface="Open Sans"/>
                <a:cs typeface="Open Sans"/>
                <a:sym typeface="Open Sans"/>
              </a:rPr>
              <a:t>Subscription: </a:t>
            </a:r>
            <a:r>
              <a:rPr lang="vi" sz="1200">
                <a:solidFill>
                  <a:schemeClr val="accent1"/>
                </a:solidFill>
                <a:latin typeface="Open Sans"/>
                <a:ea typeface="Open Sans"/>
                <a:cs typeface="Open Sans"/>
                <a:sym typeface="Open Sans"/>
              </a:rPr>
              <a:t>nơi đăng ký nhận dữ liệu</a:t>
            </a:r>
            <a:endParaRPr sz="1200">
              <a:solidFill>
                <a:schemeClr val="accent1"/>
              </a:solidFill>
              <a:latin typeface="Open Sans"/>
              <a:ea typeface="Open Sans"/>
              <a:cs typeface="Open Sans"/>
              <a:sym typeface="Open Sans"/>
            </a:endParaRPr>
          </a:p>
        </p:txBody>
      </p:sp>
      <p:pic>
        <p:nvPicPr>
          <p:cNvPr id="280" name="Google Shape;280;p33"/>
          <p:cNvPicPr preferRelativeResize="0"/>
          <p:nvPr/>
        </p:nvPicPr>
        <p:blipFill>
          <a:blip r:embed="rId3">
            <a:alphaModFix/>
          </a:blip>
          <a:stretch>
            <a:fillRect/>
          </a:stretch>
        </p:blipFill>
        <p:spPr>
          <a:xfrm>
            <a:off x="4831699" y="1853850"/>
            <a:ext cx="4030126" cy="297194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MS SQL Server Replication types</a:t>
            </a:r>
            <a:endParaRPr>
              <a:latin typeface="Montserrat"/>
              <a:ea typeface="Montserrat"/>
              <a:cs typeface="Montserrat"/>
              <a:sym typeface="Montserrat"/>
            </a:endParaRPr>
          </a:p>
        </p:txBody>
      </p:sp>
      <p:sp>
        <p:nvSpPr>
          <p:cNvPr id="286" name="Google Shape;286;p34"/>
          <p:cNvSpPr txBox="1"/>
          <p:nvPr/>
        </p:nvSpPr>
        <p:spPr>
          <a:xfrm>
            <a:off x="729450" y="2006525"/>
            <a:ext cx="6677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b="1">
                <a:solidFill>
                  <a:schemeClr val="accent1"/>
                </a:solidFill>
                <a:latin typeface="Open Sans"/>
                <a:ea typeface="Open Sans"/>
                <a:cs typeface="Open Sans"/>
                <a:sym typeface="Open Sans"/>
              </a:rPr>
              <a:t>Transactional Replication:</a:t>
            </a:r>
            <a:endParaRPr sz="1200" b="1">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a:solidFill>
                  <a:schemeClr val="accent1"/>
                </a:solidFill>
                <a:latin typeface="Open Sans"/>
                <a:ea typeface="Open Sans"/>
                <a:cs typeface="Open Sans"/>
                <a:sym typeface="Open Sans"/>
              </a:rPr>
              <a:t>sử dụng các transaction để sao chép dữ liệu từ một cơ sở dữ liệu khác, cho phép dữ liệu được cập nhật trong thời gian thực và đảm bảo tính nhất quán của dữ liệu</a:t>
            </a:r>
            <a:endParaRPr sz="1200">
              <a:solidFill>
                <a:schemeClr val="accent1"/>
              </a:solidFill>
              <a:latin typeface="Open Sans"/>
              <a:ea typeface="Open Sans"/>
              <a:cs typeface="Open Sans"/>
              <a:sym typeface="Open Sans"/>
            </a:endParaRPr>
          </a:p>
        </p:txBody>
      </p:sp>
      <p:pic>
        <p:nvPicPr>
          <p:cNvPr id="287" name="Google Shape;287;p34"/>
          <p:cNvPicPr preferRelativeResize="0"/>
          <p:nvPr/>
        </p:nvPicPr>
        <p:blipFill>
          <a:blip r:embed="rId3">
            <a:alphaModFix/>
          </a:blip>
          <a:stretch>
            <a:fillRect/>
          </a:stretch>
        </p:blipFill>
        <p:spPr>
          <a:xfrm>
            <a:off x="659375" y="2817850"/>
            <a:ext cx="7828848" cy="20932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MS SQL Server Replication types</a:t>
            </a:r>
            <a:endParaRPr>
              <a:latin typeface="Montserrat"/>
              <a:ea typeface="Montserrat"/>
              <a:cs typeface="Montserrat"/>
              <a:sym typeface="Montserrat"/>
            </a:endParaRPr>
          </a:p>
        </p:txBody>
      </p:sp>
      <p:sp>
        <p:nvSpPr>
          <p:cNvPr id="293" name="Google Shape;293;p35"/>
          <p:cNvSpPr txBox="1"/>
          <p:nvPr/>
        </p:nvSpPr>
        <p:spPr>
          <a:xfrm>
            <a:off x="729450" y="2006525"/>
            <a:ext cx="6677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b="1">
                <a:solidFill>
                  <a:schemeClr val="accent1"/>
                </a:solidFill>
                <a:latin typeface="Open Sans"/>
                <a:ea typeface="Open Sans"/>
                <a:cs typeface="Open Sans"/>
                <a:sym typeface="Open Sans"/>
              </a:rPr>
              <a:t>Snapshot Replication:</a:t>
            </a:r>
            <a:endParaRPr sz="1200" b="1">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a:solidFill>
                  <a:schemeClr val="accent1"/>
                </a:solidFill>
                <a:latin typeface="Open Sans"/>
                <a:ea typeface="Open Sans"/>
                <a:cs typeface="Open Sans"/>
                <a:sym typeface="Open Sans"/>
              </a:rPr>
              <a:t>Sao chép toàn bộ dữ liệu từ csdl sang csdl khác một cách tạm thời, điều này cho phép dữ liệu được cập nhật một cách định kỳ nhưng không đảm bảo tính nhất quán</a:t>
            </a:r>
            <a:endParaRPr sz="1200">
              <a:solidFill>
                <a:schemeClr val="accent1"/>
              </a:solidFill>
              <a:latin typeface="Open Sans"/>
              <a:ea typeface="Open Sans"/>
              <a:cs typeface="Open Sans"/>
              <a:sym typeface="Open Sans"/>
            </a:endParaRPr>
          </a:p>
        </p:txBody>
      </p:sp>
      <p:pic>
        <p:nvPicPr>
          <p:cNvPr id="294" name="Google Shape;294;p35"/>
          <p:cNvPicPr preferRelativeResize="0"/>
          <p:nvPr/>
        </p:nvPicPr>
        <p:blipFill>
          <a:blip r:embed="rId3">
            <a:alphaModFix/>
          </a:blip>
          <a:stretch>
            <a:fillRect/>
          </a:stretch>
        </p:blipFill>
        <p:spPr>
          <a:xfrm>
            <a:off x="568112" y="2793500"/>
            <a:ext cx="8011376" cy="2171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352050" y="1272225"/>
            <a:ext cx="42363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Database Architecture</a:t>
            </a:r>
            <a:endParaRPr b="0">
              <a:latin typeface="Montserrat"/>
              <a:ea typeface="Montserrat"/>
              <a:cs typeface="Montserrat"/>
              <a:sym typeface="Montserrat"/>
            </a:endParaRPr>
          </a:p>
        </p:txBody>
      </p:sp>
      <p:sp>
        <p:nvSpPr>
          <p:cNvPr id="182" name="Google Shape;182;p19"/>
          <p:cNvSpPr txBox="1">
            <a:spLocks noGrp="1"/>
          </p:cNvSpPr>
          <p:nvPr>
            <p:ph type="body" idx="1"/>
          </p:nvPr>
        </p:nvSpPr>
        <p:spPr>
          <a:xfrm>
            <a:off x="352050" y="2061275"/>
            <a:ext cx="4022700" cy="2660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Open Sans"/>
              <a:buChar char="●"/>
            </a:pPr>
            <a:r>
              <a:rPr lang="vi" sz="1100" b="1" dirty="0">
                <a:latin typeface="Open Sans"/>
                <a:ea typeface="Open Sans"/>
                <a:cs typeface="Open Sans"/>
                <a:sym typeface="Open Sans"/>
              </a:rPr>
              <a:t>SQLOS</a:t>
            </a:r>
            <a:r>
              <a:rPr lang="vi" sz="1100" dirty="0">
                <a:latin typeface="Open Sans"/>
                <a:ea typeface="Open Sans"/>
                <a:cs typeface="Open Sans"/>
                <a:sym typeface="Open Sans"/>
              </a:rPr>
              <a:t>: Quản lý bộ nhớ, I/O, làm việc với threads, quản lý deadlock, cung cấp các dịch vụ đồng bộ, lập lịch tiến trình, dùng chung bộ đệm (buffer pool)</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b="1" dirty="0">
                <a:latin typeface="Open Sans"/>
                <a:ea typeface="Open Sans"/>
                <a:cs typeface="Open Sans"/>
                <a:sym typeface="Open Sans"/>
              </a:rPr>
              <a:t>SQLOS API</a:t>
            </a:r>
            <a:r>
              <a:rPr lang="vi" sz="1100" dirty="0">
                <a:latin typeface="Open Sans"/>
                <a:ea typeface="Open Sans"/>
                <a:cs typeface="Open Sans"/>
                <a:sym typeface="Open Sans"/>
              </a:rPr>
              <a:t>: các API để giao tiếp giữa tầng database engine và SQLOS</a:t>
            </a:r>
            <a:endParaRPr sz="1100" dirty="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b="1" dirty="0">
                <a:latin typeface="Open Sans"/>
                <a:ea typeface="Open Sans"/>
                <a:cs typeface="Open Sans"/>
                <a:sym typeface="Open Sans"/>
              </a:rPr>
              <a:t>Database Engine: </a:t>
            </a:r>
            <a:r>
              <a:rPr lang="vi" sz="1100" dirty="0">
                <a:latin typeface="Open Sans"/>
                <a:ea typeface="Open Sans"/>
                <a:cs typeface="Open Sans"/>
                <a:sym typeface="Open Sans"/>
              </a:rPr>
              <a:t>cho phép tạo ra các cơ sở dữ liệu, hỗ trợ T-SQL, Stored procedure</a:t>
            </a:r>
            <a:endParaRPr sz="1100" dirty="0">
              <a:latin typeface="Open Sans"/>
              <a:ea typeface="Open Sans"/>
              <a:cs typeface="Open Sans"/>
              <a:sym typeface="Open Sans"/>
            </a:endParaRPr>
          </a:p>
          <a:p>
            <a:pPr marL="914400" lvl="1" indent="-298450" algn="l" rtl="0">
              <a:spcBef>
                <a:spcPts val="0"/>
              </a:spcBef>
              <a:spcAft>
                <a:spcPts val="0"/>
              </a:spcAft>
              <a:buSzPts val="1100"/>
              <a:buFont typeface="Open Sans"/>
              <a:buChar char="○"/>
            </a:pPr>
            <a:r>
              <a:rPr lang="vi" b="1" dirty="0"/>
              <a:t>Storage Engine:</a:t>
            </a:r>
            <a:r>
              <a:rPr lang="vi" dirty="0"/>
              <a:t> quản lý các tệp dữ liệu và cách truy cập đến nó, cung cấp các tính năng như bảo mật, sắp xếp và tối ưu hóa hiệu suất</a:t>
            </a:r>
            <a:endParaRPr dirty="0"/>
          </a:p>
          <a:p>
            <a:pPr marL="914400" lvl="1" indent="-298450" algn="l" rtl="0">
              <a:spcBef>
                <a:spcPts val="0"/>
              </a:spcBef>
              <a:spcAft>
                <a:spcPts val="0"/>
              </a:spcAft>
              <a:buSzPts val="1100"/>
              <a:buChar char="○"/>
            </a:pPr>
            <a:r>
              <a:rPr lang="vi" b="1" dirty="0"/>
              <a:t>Query Processor:</a:t>
            </a:r>
            <a:r>
              <a:rPr lang="vi" dirty="0"/>
              <a:t> xử lý các truy vấn từ ứng dụng và trả về kết quả</a:t>
            </a:r>
            <a:endParaRPr dirty="0"/>
          </a:p>
        </p:txBody>
      </p:sp>
      <p:pic>
        <p:nvPicPr>
          <p:cNvPr id="183" name="Google Shape;183;p19"/>
          <p:cNvPicPr preferRelativeResize="0"/>
          <p:nvPr/>
        </p:nvPicPr>
        <p:blipFill>
          <a:blip r:embed="rId3">
            <a:alphaModFix/>
          </a:blip>
          <a:stretch>
            <a:fillRect/>
          </a:stretch>
        </p:blipFill>
        <p:spPr>
          <a:xfrm>
            <a:off x="4481550" y="1163225"/>
            <a:ext cx="4562124" cy="355845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MS SQL Server Replication types</a:t>
            </a:r>
            <a:endParaRPr>
              <a:latin typeface="Montserrat"/>
              <a:ea typeface="Montserrat"/>
              <a:cs typeface="Montserrat"/>
              <a:sym typeface="Montserrat"/>
            </a:endParaRPr>
          </a:p>
        </p:txBody>
      </p:sp>
      <p:sp>
        <p:nvSpPr>
          <p:cNvPr id="300" name="Google Shape;300;p36"/>
          <p:cNvSpPr txBox="1"/>
          <p:nvPr/>
        </p:nvSpPr>
        <p:spPr>
          <a:xfrm>
            <a:off x="729450" y="2006525"/>
            <a:ext cx="3230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b="1">
                <a:solidFill>
                  <a:schemeClr val="accent1"/>
                </a:solidFill>
                <a:latin typeface="Open Sans"/>
                <a:ea typeface="Open Sans"/>
                <a:cs typeface="Open Sans"/>
                <a:sym typeface="Open Sans"/>
              </a:rPr>
              <a:t>Merge Replication:</a:t>
            </a:r>
            <a:endParaRPr sz="1200" b="1">
              <a:solidFill>
                <a:schemeClr val="accent1"/>
              </a:solidFill>
              <a:latin typeface="Open Sans"/>
              <a:ea typeface="Open Sans"/>
              <a:cs typeface="Open Sans"/>
              <a:sym typeface="Open Sans"/>
            </a:endParaRPr>
          </a:p>
          <a:p>
            <a:pPr marL="457200" lvl="0" indent="-304800" algn="l" rtl="0">
              <a:spcBef>
                <a:spcPts val="0"/>
              </a:spcBef>
              <a:spcAft>
                <a:spcPts val="0"/>
              </a:spcAft>
              <a:buClr>
                <a:schemeClr val="accent1"/>
              </a:buClr>
              <a:buSzPts val="1200"/>
              <a:buFont typeface="Open Sans"/>
              <a:buChar char="●"/>
            </a:pPr>
            <a:r>
              <a:rPr lang="vi" sz="1200">
                <a:solidFill>
                  <a:schemeClr val="accent1"/>
                </a:solidFill>
                <a:latin typeface="Open Sans"/>
                <a:ea typeface="Open Sans"/>
                <a:cs typeface="Open Sans"/>
                <a:sym typeface="Open Sans"/>
              </a:rPr>
              <a:t>Sao chép giữa nhiều cơ sở dữ liệu và đồng bộ hóa chúng, điều này cho phép nhiều người có thể thực hiện cập nhật trên cùng một bảng dữ liệu và tất cả các cập nhật sẽ được đồng bộ hóa giữa các csdl</a:t>
            </a:r>
            <a:endParaRPr sz="1200">
              <a:solidFill>
                <a:schemeClr val="accent1"/>
              </a:solidFill>
              <a:latin typeface="Open Sans"/>
              <a:ea typeface="Open Sans"/>
              <a:cs typeface="Open Sans"/>
              <a:sym typeface="Open Sans"/>
            </a:endParaRPr>
          </a:p>
        </p:txBody>
      </p:sp>
      <p:pic>
        <p:nvPicPr>
          <p:cNvPr id="301" name="Google Shape;301;p36"/>
          <p:cNvPicPr preferRelativeResize="0"/>
          <p:nvPr/>
        </p:nvPicPr>
        <p:blipFill>
          <a:blip r:embed="rId3">
            <a:alphaModFix/>
          </a:blip>
          <a:stretch>
            <a:fillRect/>
          </a:stretch>
        </p:blipFill>
        <p:spPr>
          <a:xfrm>
            <a:off x="4295575" y="2006250"/>
            <a:ext cx="4696025" cy="2921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ctrTitle"/>
          </p:nvPr>
        </p:nvSpPr>
        <p:spPr>
          <a:xfrm>
            <a:off x="729450" y="1322450"/>
            <a:ext cx="8106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4800">
                <a:solidFill>
                  <a:srgbClr val="000000"/>
                </a:solidFill>
              </a:rPr>
              <a:t>Thank you for watching</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30725" y="1318650"/>
            <a:ext cx="42828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Database Architecture</a:t>
            </a:r>
            <a:endParaRPr b="0"/>
          </a:p>
          <a:p>
            <a:pPr marL="0" lvl="0" indent="0" algn="l" rtl="0">
              <a:spcBef>
                <a:spcPts val="0"/>
              </a:spcBef>
              <a:spcAft>
                <a:spcPts val="0"/>
              </a:spcAft>
              <a:buNone/>
            </a:pPr>
            <a:endParaRPr/>
          </a:p>
        </p:txBody>
      </p:sp>
      <p:sp>
        <p:nvSpPr>
          <p:cNvPr id="189" name="Google Shape;189;p20"/>
          <p:cNvSpPr txBox="1">
            <a:spLocks noGrp="1"/>
          </p:cNvSpPr>
          <p:nvPr>
            <p:ph type="body" idx="1"/>
          </p:nvPr>
        </p:nvSpPr>
        <p:spPr>
          <a:xfrm>
            <a:off x="730725" y="2118500"/>
            <a:ext cx="3893400" cy="19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100">
                <a:latin typeface="Open Sans"/>
                <a:ea typeface="Open Sans"/>
                <a:cs typeface="Open Sans"/>
                <a:sym typeface="Open Sans"/>
              </a:rPr>
              <a:t>Cơ sở dữ liệu trong SQL Server chia làm 2 loại:</a:t>
            </a:r>
            <a:endParaRPr sz="1100">
              <a:latin typeface="Open Sans"/>
              <a:ea typeface="Open Sans"/>
              <a:cs typeface="Open Sans"/>
              <a:sym typeface="Open Sans"/>
            </a:endParaRPr>
          </a:p>
          <a:p>
            <a:pPr marL="457200" lvl="0" indent="-298450" algn="l" rtl="0">
              <a:spcBef>
                <a:spcPts val="1600"/>
              </a:spcBef>
              <a:spcAft>
                <a:spcPts val="0"/>
              </a:spcAft>
              <a:buSzPts val="1100"/>
              <a:buFont typeface="Open Sans"/>
              <a:buChar char="-"/>
            </a:pPr>
            <a:r>
              <a:rPr lang="vi" sz="1100">
                <a:latin typeface="Open Sans"/>
                <a:ea typeface="Open Sans"/>
                <a:cs typeface="Open Sans"/>
                <a:sym typeface="Open Sans"/>
              </a:rPr>
              <a:t>Cơ sở dữ liệu hệ thống (do SQL server tạo ra khi cài đặt)</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vi" sz="1100">
                <a:latin typeface="Open Sans"/>
                <a:ea typeface="Open Sans"/>
                <a:cs typeface="Open Sans"/>
                <a:sym typeface="Open Sans"/>
              </a:rPr>
              <a:t>Cơ sở dữ liệu người dùng (do người dùng tạo ra)</a:t>
            </a:r>
            <a:endParaRPr sz="1100">
              <a:latin typeface="Open Sans"/>
              <a:ea typeface="Open Sans"/>
              <a:cs typeface="Open Sans"/>
              <a:sym typeface="Open Sans"/>
            </a:endParaRPr>
          </a:p>
          <a:p>
            <a:pPr marL="0" lvl="0" indent="0" algn="l" rtl="0">
              <a:spcBef>
                <a:spcPts val="1600"/>
              </a:spcBef>
              <a:spcAft>
                <a:spcPts val="1600"/>
              </a:spcAft>
              <a:buNone/>
            </a:pPr>
            <a:endParaRPr sz="1100">
              <a:latin typeface="Open Sans"/>
              <a:ea typeface="Open Sans"/>
              <a:cs typeface="Open Sans"/>
              <a:sym typeface="Open Sans"/>
            </a:endParaRPr>
          </a:p>
        </p:txBody>
      </p:sp>
      <p:pic>
        <p:nvPicPr>
          <p:cNvPr id="190" name="Google Shape;190;p20"/>
          <p:cNvPicPr preferRelativeResize="0"/>
          <p:nvPr/>
        </p:nvPicPr>
        <p:blipFill>
          <a:blip r:embed="rId3">
            <a:alphaModFix/>
          </a:blip>
          <a:stretch>
            <a:fillRect/>
          </a:stretch>
        </p:blipFill>
        <p:spPr>
          <a:xfrm>
            <a:off x="5721600" y="1045200"/>
            <a:ext cx="2949925" cy="39488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Component of SQL Server</a:t>
            </a:r>
            <a:endParaRPr>
              <a:latin typeface="Montserrat"/>
              <a:ea typeface="Montserrat"/>
              <a:cs typeface="Montserrat"/>
              <a:sym typeface="Montserrat"/>
            </a:endParaRPr>
          </a:p>
        </p:txBody>
      </p:sp>
      <p:sp>
        <p:nvSpPr>
          <p:cNvPr id="196" name="Google Shape;196;p21"/>
          <p:cNvSpPr txBox="1"/>
          <p:nvPr/>
        </p:nvSpPr>
        <p:spPr>
          <a:xfrm>
            <a:off x="964925" y="2240325"/>
            <a:ext cx="68970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Lato"/>
              <a:buChar char="●"/>
            </a:pPr>
            <a:r>
              <a:rPr lang="vi" b="1">
                <a:solidFill>
                  <a:schemeClr val="accent1"/>
                </a:solidFill>
                <a:latin typeface="Open Sans"/>
                <a:ea typeface="Open Sans"/>
                <a:cs typeface="Open Sans"/>
                <a:sym typeface="Open Sans"/>
              </a:rPr>
              <a:t>Replication:</a:t>
            </a:r>
            <a:r>
              <a:rPr lang="vi">
                <a:solidFill>
                  <a:schemeClr val="accent1"/>
                </a:solidFill>
                <a:latin typeface="Open Sans"/>
                <a:ea typeface="Open Sans"/>
                <a:cs typeface="Open Sans"/>
                <a:sym typeface="Open Sans"/>
              </a:rPr>
              <a:t> Đảm nhiệm việc đồng bộ dữ liệu giữa các server</a:t>
            </a:r>
            <a:endParaRPr>
              <a:solidFill>
                <a:schemeClr val="accent1"/>
              </a:solidFill>
              <a:latin typeface="Open Sans"/>
              <a:ea typeface="Open Sans"/>
              <a:cs typeface="Open Sans"/>
              <a:sym typeface="Open Sans"/>
            </a:endParaRPr>
          </a:p>
          <a:p>
            <a:pPr marL="457200" lvl="0" indent="-317500" algn="l" rtl="0">
              <a:spcBef>
                <a:spcPts val="0"/>
              </a:spcBef>
              <a:spcAft>
                <a:spcPts val="0"/>
              </a:spcAft>
              <a:buClr>
                <a:schemeClr val="accent1"/>
              </a:buClr>
              <a:buSzPts val="1400"/>
              <a:buFont typeface="Lato"/>
              <a:buChar char="●"/>
            </a:pPr>
            <a:r>
              <a:rPr lang="vi" b="1">
                <a:solidFill>
                  <a:schemeClr val="accent1"/>
                </a:solidFill>
                <a:latin typeface="Open Sans"/>
                <a:ea typeface="Open Sans"/>
                <a:cs typeface="Open Sans"/>
                <a:sym typeface="Open Sans"/>
              </a:rPr>
              <a:t>Integration Services (DTS):</a:t>
            </a:r>
            <a:r>
              <a:rPr lang="vi">
                <a:solidFill>
                  <a:schemeClr val="accent1"/>
                </a:solidFill>
                <a:latin typeface="Open Sans"/>
                <a:ea typeface="Open Sans"/>
                <a:cs typeface="Open Sans"/>
                <a:sym typeface="Open Sans"/>
              </a:rPr>
              <a:t> hỗ trợ cho việc di chuyển, sao chép và chuyển đổi các loại dữ liệu</a:t>
            </a:r>
            <a:endParaRPr>
              <a:solidFill>
                <a:schemeClr val="accent1"/>
              </a:solidFill>
              <a:latin typeface="Open Sans"/>
              <a:ea typeface="Open Sans"/>
              <a:cs typeface="Open Sans"/>
              <a:sym typeface="Open Sans"/>
            </a:endParaRPr>
          </a:p>
          <a:p>
            <a:pPr marL="457200" lvl="0" indent="-317500" algn="l" rtl="0">
              <a:spcBef>
                <a:spcPts val="0"/>
              </a:spcBef>
              <a:spcAft>
                <a:spcPts val="0"/>
              </a:spcAft>
              <a:buClr>
                <a:schemeClr val="accent1"/>
              </a:buClr>
              <a:buSzPts val="1400"/>
              <a:buFont typeface="Lato"/>
              <a:buChar char="●"/>
            </a:pPr>
            <a:r>
              <a:rPr lang="vi" b="1">
                <a:solidFill>
                  <a:schemeClr val="accent1"/>
                </a:solidFill>
                <a:latin typeface="Open Sans"/>
                <a:ea typeface="Open Sans"/>
                <a:cs typeface="Open Sans"/>
                <a:sym typeface="Open Sans"/>
              </a:rPr>
              <a:t>Analysis Services:</a:t>
            </a:r>
            <a:r>
              <a:rPr lang="vi">
                <a:solidFill>
                  <a:schemeClr val="accent1"/>
                </a:solidFill>
                <a:latin typeface="Open Sans"/>
                <a:ea typeface="Open Sans"/>
                <a:cs typeface="Open Sans"/>
                <a:sym typeface="Open Sans"/>
              </a:rPr>
              <a:t> công cụ khai thác và phân tích dữ liệu</a:t>
            </a:r>
            <a:endParaRPr>
              <a:solidFill>
                <a:schemeClr val="accent1"/>
              </a:solidFill>
              <a:latin typeface="Open Sans"/>
              <a:ea typeface="Open Sans"/>
              <a:cs typeface="Open Sans"/>
              <a:sym typeface="Open Sans"/>
            </a:endParaRPr>
          </a:p>
          <a:p>
            <a:pPr marL="457200" lvl="0" indent="-317500" algn="l" rtl="0">
              <a:spcBef>
                <a:spcPts val="0"/>
              </a:spcBef>
              <a:spcAft>
                <a:spcPts val="0"/>
              </a:spcAft>
              <a:buClr>
                <a:schemeClr val="accent1"/>
              </a:buClr>
              <a:buSzPts val="1400"/>
              <a:buFont typeface="Lato"/>
              <a:buChar char="●"/>
            </a:pPr>
            <a:r>
              <a:rPr lang="vi" b="1">
                <a:solidFill>
                  <a:schemeClr val="accent1"/>
                </a:solidFill>
                <a:latin typeface="Open Sans"/>
                <a:ea typeface="Open Sans"/>
                <a:cs typeface="Open Sans"/>
                <a:sym typeface="Open Sans"/>
              </a:rPr>
              <a:t>Service Broker:</a:t>
            </a:r>
            <a:r>
              <a:rPr lang="vi">
                <a:solidFill>
                  <a:schemeClr val="accent1"/>
                </a:solidFill>
                <a:latin typeface="Open Sans"/>
                <a:ea typeface="Open Sans"/>
                <a:cs typeface="Open Sans"/>
                <a:sym typeface="Open Sans"/>
              </a:rPr>
              <a:t> Xây dựng nên một hệ cơ sở dữ liệu SQL server hoàn thiện và đồng bộ nhất</a:t>
            </a:r>
            <a:endParaRPr>
              <a:solidFill>
                <a:schemeClr val="accent1"/>
              </a:solidFill>
              <a:latin typeface="Open Sans"/>
              <a:ea typeface="Open Sans"/>
              <a:cs typeface="Open Sans"/>
              <a:sym typeface="Open Sans"/>
            </a:endParaRPr>
          </a:p>
          <a:p>
            <a:pPr marL="457200" lvl="0" indent="-317500" algn="l" rtl="0">
              <a:spcBef>
                <a:spcPts val="0"/>
              </a:spcBef>
              <a:spcAft>
                <a:spcPts val="0"/>
              </a:spcAft>
              <a:buClr>
                <a:schemeClr val="accent1"/>
              </a:buClr>
              <a:buSzPts val="1400"/>
              <a:buFont typeface="Lato"/>
              <a:buChar char="●"/>
            </a:pPr>
            <a:r>
              <a:rPr lang="vi" b="1">
                <a:solidFill>
                  <a:schemeClr val="accent1"/>
                </a:solidFill>
                <a:latin typeface="Open Sans"/>
                <a:ea typeface="Open Sans"/>
                <a:cs typeface="Open Sans"/>
                <a:sym typeface="Open Sans"/>
              </a:rPr>
              <a:t>SQL Server configuration manager:</a:t>
            </a:r>
            <a:r>
              <a:rPr lang="vi">
                <a:solidFill>
                  <a:schemeClr val="accent1"/>
                </a:solidFill>
                <a:latin typeface="Open Sans"/>
                <a:ea typeface="Open Sans"/>
                <a:cs typeface="Open Sans"/>
                <a:sym typeface="Open Sans"/>
              </a:rPr>
              <a:t> Cấu hình một máy tính khác truy cập vào SQL server thông qua IP hoặc server name</a:t>
            </a:r>
            <a:endParaRPr>
              <a:solidFill>
                <a:schemeClr val="accent1"/>
              </a:solidFill>
              <a:latin typeface="Open Sans"/>
              <a:ea typeface="Open Sans"/>
              <a:cs typeface="Open Sans"/>
              <a:sym typeface="Open Sans"/>
            </a:endParaRPr>
          </a:p>
          <a:p>
            <a:pPr marL="457200" lvl="0" indent="-317500" algn="l" rtl="0">
              <a:spcBef>
                <a:spcPts val="0"/>
              </a:spcBef>
              <a:spcAft>
                <a:spcPts val="0"/>
              </a:spcAft>
              <a:buClr>
                <a:schemeClr val="accent1"/>
              </a:buClr>
              <a:buSzPts val="1400"/>
              <a:buFont typeface="Lato"/>
              <a:buChar char="●"/>
            </a:pPr>
            <a:r>
              <a:rPr lang="vi" b="1">
                <a:solidFill>
                  <a:schemeClr val="accent1"/>
                </a:solidFill>
                <a:latin typeface="Open Sans"/>
                <a:ea typeface="Open Sans"/>
                <a:cs typeface="Open Sans"/>
                <a:sym typeface="Open Sans"/>
              </a:rPr>
              <a:t>SQL server Management studio:</a:t>
            </a:r>
            <a:r>
              <a:rPr lang="vi">
                <a:solidFill>
                  <a:schemeClr val="accent1"/>
                </a:solidFill>
                <a:latin typeface="Open Sans"/>
                <a:ea typeface="Open Sans"/>
                <a:cs typeface="Open Sans"/>
                <a:sym typeface="Open Sans"/>
              </a:rPr>
              <a:t>  công cụ trực quan dùng để quản lý SQL server</a:t>
            </a:r>
            <a:endParaRPr>
              <a:solidFill>
                <a:schemeClr val="accent1"/>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736850" y="11706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Download &amp; Install</a:t>
            </a:r>
            <a:endParaRPr>
              <a:latin typeface="Montserrat"/>
              <a:ea typeface="Montserrat"/>
              <a:cs typeface="Montserrat"/>
              <a:sym typeface="Montserrat"/>
            </a:endParaRPr>
          </a:p>
        </p:txBody>
      </p:sp>
      <p:sp>
        <p:nvSpPr>
          <p:cNvPr id="202" name="Google Shape;202;p22"/>
          <p:cNvSpPr txBox="1"/>
          <p:nvPr/>
        </p:nvSpPr>
        <p:spPr>
          <a:xfrm>
            <a:off x="788650" y="1705825"/>
            <a:ext cx="8614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a:solidFill>
                  <a:schemeClr val="accent1"/>
                </a:solidFill>
                <a:latin typeface="Open Sans"/>
                <a:ea typeface="Open Sans"/>
                <a:cs typeface="Open Sans"/>
                <a:sym typeface="Open Sans"/>
              </a:rPr>
              <a:t>link download sql server 2012: </a:t>
            </a:r>
            <a:r>
              <a:rPr lang="vi" sz="1200" u="sng">
                <a:solidFill>
                  <a:schemeClr val="hlink"/>
                </a:solidFill>
                <a:latin typeface="Open Sans"/>
                <a:ea typeface="Open Sans"/>
                <a:cs typeface="Open Sans"/>
                <a:sym typeface="Open Sans"/>
                <a:hlinkClick r:id="rId3"/>
              </a:rPr>
              <a:t>https://www.microsoft.com/en-us/download/details.aspx?id=43351</a:t>
            </a:r>
            <a:endParaRPr sz="1200">
              <a:solidFill>
                <a:schemeClr val="accent1"/>
              </a:solidFill>
              <a:latin typeface="Open Sans"/>
              <a:ea typeface="Open Sans"/>
              <a:cs typeface="Open Sans"/>
              <a:sym typeface="Open Sans"/>
            </a:endParaRPr>
          </a:p>
        </p:txBody>
      </p:sp>
      <p:pic>
        <p:nvPicPr>
          <p:cNvPr id="203" name="Google Shape;203;p22"/>
          <p:cNvPicPr preferRelativeResize="0"/>
          <p:nvPr/>
        </p:nvPicPr>
        <p:blipFill>
          <a:blip r:embed="rId4">
            <a:alphaModFix/>
          </a:blip>
          <a:stretch>
            <a:fillRect/>
          </a:stretch>
        </p:blipFill>
        <p:spPr>
          <a:xfrm>
            <a:off x="389200" y="2149125"/>
            <a:ext cx="3889575" cy="2927001"/>
          </a:xfrm>
          <a:prstGeom prst="rect">
            <a:avLst/>
          </a:prstGeom>
          <a:noFill/>
          <a:ln>
            <a:noFill/>
          </a:ln>
        </p:spPr>
      </p:pic>
      <p:pic>
        <p:nvPicPr>
          <p:cNvPr id="204" name="Google Shape;204;p22"/>
          <p:cNvPicPr preferRelativeResize="0"/>
          <p:nvPr/>
        </p:nvPicPr>
        <p:blipFill>
          <a:blip r:embed="rId5">
            <a:alphaModFix/>
          </a:blip>
          <a:stretch>
            <a:fillRect/>
          </a:stretch>
        </p:blipFill>
        <p:spPr>
          <a:xfrm>
            <a:off x="4682800" y="2149125"/>
            <a:ext cx="3856974" cy="292700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Download &amp; Install</a:t>
            </a:r>
            <a:endParaRPr>
              <a:latin typeface="Montserrat"/>
              <a:ea typeface="Montserrat"/>
              <a:cs typeface="Montserrat"/>
              <a:sym typeface="Montserrat"/>
            </a:endParaRPr>
          </a:p>
        </p:txBody>
      </p:sp>
      <p:pic>
        <p:nvPicPr>
          <p:cNvPr id="210" name="Google Shape;210;p23"/>
          <p:cNvPicPr preferRelativeResize="0"/>
          <p:nvPr/>
        </p:nvPicPr>
        <p:blipFill>
          <a:blip r:embed="rId3">
            <a:alphaModFix/>
          </a:blip>
          <a:stretch>
            <a:fillRect/>
          </a:stretch>
        </p:blipFill>
        <p:spPr>
          <a:xfrm>
            <a:off x="692650" y="1998850"/>
            <a:ext cx="4017281" cy="2984850"/>
          </a:xfrm>
          <a:prstGeom prst="rect">
            <a:avLst/>
          </a:prstGeom>
          <a:noFill/>
          <a:ln>
            <a:noFill/>
          </a:ln>
        </p:spPr>
      </p:pic>
      <p:pic>
        <p:nvPicPr>
          <p:cNvPr id="211" name="Google Shape;211;p23"/>
          <p:cNvPicPr preferRelativeResize="0"/>
          <p:nvPr/>
        </p:nvPicPr>
        <p:blipFill>
          <a:blip r:embed="rId4">
            <a:alphaModFix/>
          </a:blip>
          <a:stretch>
            <a:fillRect/>
          </a:stretch>
        </p:blipFill>
        <p:spPr>
          <a:xfrm>
            <a:off x="4862331" y="2006250"/>
            <a:ext cx="4013759"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Download &amp; Install</a:t>
            </a:r>
            <a:endParaRPr>
              <a:latin typeface="Montserrat"/>
              <a:ea typeface="Montserrat"/>
              <a:cs typeface="Montserrat"/>
              <a:sym typeface="Montserrat"/>
            </a:endParaRPr>
          </a:p>
        </p:txBody>
      </p:sp>
      <p:pic>
        <p:nvPicPr>
          <p:cNvPr id="217" name="Google Shape;217;p24"/>
          <p:cNvPicPr preferRelativeResize="0"/>
          <p:nvPr/>
        </p:nvPicPr>
        <p:blipFill>
          <a:blip r:embed="rId3">
            <a:alphaModFix/>
          </a:blip>
          <a:stretch>
            <a:fillRect/>
          </a:stretch>
        </p:blipFill>
        <p:spPr>
          <a:xfrm>
            <a:off x="677850" y="2006250"/>
            <a:ext cx="4024173" cy="2984851"/>
          </a:xfrm>
          <a:prstGeom prst="rect">
            <a:avLst/>
          </a:prstGeom>
          <a:noFill/>
          <a:ln>
            <a:noFill/>
          </a:ln>
        </p:spPr>
      </p:pic>
      <p:pic>
        <p:nvPicPr>
          <p:cNvPr id="218" name="Google Shape;218;p24"/>
          <p:cNvPicPr preferRelativeResize="0"/>
          <p:nvPr/>
        </p:nvPicPr>
        <p:blipFill>
          <a:blip r:embed="rId4">
            <a:alphaModFix/>
          </a:blip>
          <a:stretch>
            <a:fillRect/>
          </a:stretch>
        </p:blipFill>
        <p:spPr>
          <a:xfrm>
            <a:off x="4854423" y="2006250"/>
            <a:ext cx="4029292"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Download &amp; Install</a:t>
            </a:r>
            <a:endParaRPr>
              <a:latin typeface="Montserrat"/>
              <a:ea typeface="Montserrat"/>
              <a:cs typeface="Montserrat"/>
              <a:sym typeface="Montserrat"/>
            </a:endParaRPr>
          </a:p>
        </p:txBody>
      </p:sp>
      <p:pic>
        <p:nvPicPr>
          <p:cNvPr id="224" name="Google Shape;224;p25"/>
          <p:cNvPicPr preferRelativeResize="0"/>
          <p:nvPr/>
        </p:nvPicPr>
        <p:blipFill>
          <a:blip r:embed="rId3">
            <a:alphaModFix/>
          </a:blip>
          <a:stretch>
            <a:fillRect/>
          </a:stretch>
        </p:blipFill>
        <p:spPr>
          <a:xfrm>
            <a:off x="825875" y="1961850"/>
            <a:ext cx="4032615" cy="2984850"/>
          </a:xfrm>
          <a:prstGeom prst="rect">
            <a:avLst/>
          </a:prstGeom>
          <a:noFill/>
          <a:ln>
            <a:noFill/>
          </a:ln>
        </p:spPr>
      </p:pic>
      <p:pic>
        <p:nvPicPr>
          <p:cNvPr id="225" name="Google Shape;225;p25"/>
          <p:cNvPicPr preferRelativeResize="0"/>
          <p:nvPr/>
        </p:nvPicPr>
        <p:blipFill>
          <a:blip r:embed="rId4">
            <a:alphaModFix/>
          </a:blip>
          <a:stretch>
            <a:fillRect/>
          </a:stretch>
        </p:blipFill>
        <p:spPr>
          <a:xfrm>
            <a:off x="4966490" y="1992775"/>
            <a:ext cx="3980711" cy="2953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SQL management studio GUI</a:t>
            </a:r>
            <a:endParaRPr>
              <a:latin typeface="Montserrat"/>
              <a:ea typeface="Montserrat"/>
              <a:cs typeface="Montserrat"/>
              <a:sym typeface="Montserrat"/>
            </a:endParaRPr>
          </a:p>
        </p:txBody>
      </p:sp>
      <p:pic>
        <p:nvPicPr>
          <p:cNvPr id="231" name="Google Shape;231;p26"/>
          <p:cNvPicPr preferRelativeResize="0"/>
          <p:nvPr/>
        </p:nvPicPr>
        <p:blipFill>
          <a:blip r:embed="rId3">
            <a:alphaModFix/>
          </a:blip>
          <a:stretch>
            <a:fillRect/>
          </a:stretch>
        </p:blipFill>
        <p:spPr>
          <a:xfrm>
            <a:off x="2069200" y="1898250"/>
            <a:ext cx="5306400" cy="29848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1898</Words>
  <Application>Microsoft Office PowerPoint</Application>
  <PresentationFormat>On-screen Show (16:9)</PresentationFormat>
  <Paragraphs>98</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vt:lpstr>
      <vt:lpstr>Arial</vt:lpstr>
      <vt:lpstr>Open Sans</vt:lpstr>
      <vt:lpstr>Montserrat</vt:lpstr>
      <vt:lpstr>Streamline</vt:lpstr>
      <vt:lpstr>PowerPoint Presentation</vt:lpstr>
      <vt:lpstr>Database Architecture</vt:lpstr>
      <vt:lpstr>Database Architecture </vt:lpstr>
      <vt:lpstr>Component of SQL Server</vt:lpstr>
      <vt:lpstr>Download &amp; Install</vt:lpstr>
      <vt:lpstr>Download &amp; Install</vt:lpstr>
      <vt:lpstr>Download &amp; Install</vt:lpstr>
      <vt:lpstr>Download &amp; Install</vt:lpstr>
      <vt:lpstr>SQL management studio GUI</vt:lpstr>
      <vt:lpstr>Index structure</vt:lpstr>
      <vt:lpstr>Clustered </vt:lpstr>
      <vt:lpstr>Non - Clustered </vt:lpstr>
      <vt:lpstr>Backup</vt:lpstr>
      <vt:lpstr>Backup</vt:lpstr>
      <vt:lpstr>Restore</vt:lpstr>
      <vt:lpstr>Replication</vt:lpstr>
      <vt:lpstr>Component of Replication</vt:lpstr>
      <vt:lpstr>MS SQL Server Replication types</vt:lpstr>
      <vt:lpstr>MS SQL Server Replication types</vt:lpstr>
      <vt:lpstr>MS SQL Server Replication types</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Thành Long</dc:creator>
  <cp:lastModifiedBy>Nguyễn Thành Long</cp:lastModifiedBy>
  <cp:revision>11</cp:revision>
  <dcterms:modified xsi:type="dcterms:W3CDTF">2023-02-14T07:33:59Z</dcterms:modified>
</cp:coreProperties>
</file>